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6" r:id="rId2"/>
    <p:sldId id="257" r:id="rId3"/>
    <p:sldId id="261" r:id="rId4"/>
    <p:sldId id="280" r:id="rId5"/>
    <p:sldId id="264" r:id="rId6"/>
    <p:sldId id="265" r:id="rId7"/>
    <p:sldId id="266" r:id="rId8"/>
    <p:sldId id="267" r:id="rId9"/>
    <p:sldId id="268" r:id="rId10"/>
    <p:sldId id="270" r:id="rId11"/>
    <p:sldId id="271" r:id="rId12"/>
    <p:sldId id="272" r:id="rId13"/>
    <p:sldId id="279" r:id="rId14"/>
    <p:sldId id="273" r:id="rId15"/>
    <p:sldId id="274" r:id="rId16"/>
    <p:sldId id="275" r:id="rId17"/>
    <p:sldId id="276" r:id="rId18"/>
    <p:sldId id="277" r:id="rId19"/>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E08E"/>
    <a:srgbClr val="5DA9DD"/>
    <a:srgbClr val="4267B2"/>
    <a:srgbClr val="FEF3D4"/>
    <a:srgbClr val="E8303B"/>
    <a:srgbClr val="383333"/>
    <a:srgbClr val="C26E68"/>
    <a:srgbClr val="0099D2"/>
    <a:srgbClr val="ED1C24"/>
    <a:srgbClr val="EF41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8" autoAdjust="0"/>
    <p:restoredTop sz="83348" autoAdjust="0"/>
  </p:normalViewPr>
  <p:slideViewPr>
    <p:cSldViewPr snapToGrid="0" snapToObjects="1">
      <p:cViewPr varScale="1">
        <p:scale>
          <a:sx n="63" d="100"/>
          <a:sy n="63" d="100"/>
        </p:scale>
        <p:origin x="1170" y="48"/>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0" d="100"/>
          <a:sy n="60" d="100"/>
        </p:scale>
        <p:origin x="2538" y="9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A625521-94A0-460B-B873-2E433DA52D80}" type="datetimeFigureOut">
              <a:rPr lang="en-GB" smtClean="0"/>
              <a:t>22/07/2019</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DFDDCCF-4F6E-433A-B627-E700498FE5DF}" type="slidenum">
              <a:rPr lang="en-GB" smtClean="0"/>
              <a:t>‹#›</a:t>
            </a:fld>
            <a:endParaRPr lang="en-GB"/>
          </a:p>
        </p:txBody>
      </p:sp>
    </p:spTree>
    <p:extLst>
      <p:ext uri="{BB962C8B-B14F-4D97-AF65-F5344CB8AC3E}">
        <p14:creationId xmlns:p14="http://schemas.microsoft.com/office/powerpoint/2010/main" val="142699681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7-19T18:09:52.028"/>
    </inkml:context>
    <inkml:brush xml:id="br0">
      <inkml:brushProperty name="width" value="0.05" units="cm"/>
      <inkml:brushProperty name="height" value="0.05" units="cm"/>
      <inkml:brushProperty name="color" value="#004F8B"/>
    </inkml:brush>
  </inkml:definitions>
  <inkml:trace contextRef="#ctx0" brushRef="#br0">59 1 12416,'-18'18'6143,"-18"-21"-6399,36-1 6144,0-1-8192,-5 5 0,5 5 0,5-1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FBB0A05F-1B70-46F5-B78E-3A439BDE0F09}" type="datetimeFigureOut">
              <a:rPr lang="en-GB" smtClean="0"/>
              <a:t>22/07/2019</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DFB6EDA-E13A-493C-9576-14D0933B2BA7}" type="slidenum">
              <a:rPr lang="en-GB" smtClean="0"/>
              <a:t>‹#›</a:t>
            </a:fld>
            <a:endParaRPr lang="en-GB"/>
          </a:p>
        </p:txBody>
      </p:sp>
    </p:spTree>
    <p:extLst>
      <p:ext uri="{BB962C8B-B14F-4D97-AF65-F5344CB8AC3E}">
        <p14:creationId xmlns:p14="http://schemas.microsoft.com/office/powerpoint/2010/main" val="1349491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this is a symposium on partial efficacy, and I think it is very important to first make sure we all understand what we mean when we say partial efficacy, I am going to start by defining vaccine efficacy and illustrating how we measure it.</a:t>
            </a:r>
          </a:p>
        </p:txBody>
      </p:sp>
      <p:sp>
        <p:nvSpPr>
          <p:cNvPr id="4" name="Slide Number Placeholder 3"/>
          <p:cNvSpPr>
            <a:spLocks noGrp="1"/>
          </p:cNvSpPr>
          <p:nvPr>
            <p:ph type="sldNum" sz="quarter" idx="5"/>
          </p:nvPr>
        </p:nvSpPr>
        <p:spPr/>
        <p:txBody>
          <a:bodyPr/>
          <a:lstStyle/>
          <a:p>
            <a:fld id="{3DFB6EDA-E13A-493C-9576-14D0933B2BA7}" type="slidenum">
              <a:rPr lang="en-GB" smtClean="0"/>
              <a:t>3</a:t>
            </a:fld>
            <a:endParaRPr lang="en-GB"/>
          </a:p>
        </p:txBody>
      </p:sp>
    </p:spTree>
    <p:extLst>
      <p:ext uri="{BB962C8B-B14F-4D97-AF65-F5344CB8AC3E}">
        <p14:creationId xmlns:p14="http://schemas.microsoft.com/office/powerpoint/2010/main" val="2537066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last while we have seen a number of trials that have delivered partial efficacy results, even though it was not planned. </a:t>
            </a:r>
          </a:p>
          <a:p>
            <a:r>
              <a:rPr lang="en-US" dirty="0"/>
              <a:t>Ongoing vaccine trials are, however, actually planned with the assumption of partial efficacy. Note one is  Phase 3, the other a Phase 2b.</a:t>
            </a:r>
          </a:p>
        </p:txBody>
      </p:sp>
      <p:sp>
        <p:nvSpPr>
          <p:cNvPr id="4" name="Slide Number Placeholder 3"/>
          <p:cNvSpPr>
            <a:spLocks noGrp="1"/>
          </p:cNvSpPr>
          <p:nvPr>
            <p:ph type="sldNum" sz="quarter" idx="5"/>
          </p:nvPr>
        </p:nvSpPr>
        <p:spPr/>
        <p:txBody>
          <a:bodyPr/>
          <a:lstStyle/>
          <a:p>
            <a:fld id="{3DFB6EDA-E13A-493C-9576-14D0933B2BA7}" type="slidenum">
              <a:rPr lang="en-GB" smtClean="0"/>
              <a:t>6</a:t>
            </a:fld>
            <a:endParaRPr lang="en-GB"/>
          </a:p>
        </p:txBody>
      </p:sp>
    </p:spTree>
    <p:extLst>
      <p:ext uri="{BB962C8B-B14F-4D97-AF65-F5344CB8AC3E}">
        <p14:creationId xmlns:p14="http://schemas.microsoft.com/office/powerpoint/2010/main" val="2647071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FB6EDA-E13A-493C-9576-14D0933B2BA7}" type="slidenum">
              <a:rPr lang="en-GB" smtClean="0"/>
              <a:t>8</a:t>
            </a:fld>
            <a:endParaRPr lang="en-GB"/>
          </a:p>
        </p:txBody>
      </p:sp>
    </p:spTree>
    <p:extLst>
      <p:ext uri="{BB962C8B-B14F-4D97-AF65-F5344CB8AC3E}">
        <p14:creationId xmlns:p14="http://schemas.microsoft.com/office/powerpoint/2010/main" val="405955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infections in active arm are more common when the doses are lower, credible evidence that the drug is causing HIV prevention.</a:t>
            </a:r>
          </a:p>
        </p:txBody>
      </p:sp>
      <p:sp>
        <p:nvSpPr>
          <p:cNvPr id="4" name="Slide Number Placeholder 3"/>
          <p:cNvSpPr>
            <a:spLocks noGrp="1"/>
          </p:cNvSpPr>
          <p:nvPr>
            <p:ph type="sldNum" sz="quarter" idx="5"/>
          </p:nvPr>
        </p:nvSpPr>
        <p:spPr/>
        <p:txBody>
          <a:bodyPr/>
          <a:lstStyle/>
          <a:p>
            <a:fld id="{3DFB6EDA-E13A-493C-9576-14D0933B2BA7}" type="slidenum">
              <a:rPr lang="en-GB" smtClean="0"/>
              <a:t>11</a:t>
            </a:fld>
            <a:endParaRPr lang="en-GB"/>
          </a:p>
        </p:txBody>
      </p:sp>
    </p:spTree>
    <p:extLst>
      <p:ext uri="{BB962C8B-B14F-4D97-AF65-F5344CB8AC3E}">
        <p14:creationId xmlns:p14="http://schemas.microsoft.com/office/powerpoint/2010/main" val="2801974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vaccine is preventing infections but only for some viruses, then if we look at the genotypes of viruses in vaccines compared to placebo we would expect to see some differences. This is called a sieve analysis, and in the picture you can see that the vaccine appears to be preventing genotype 1 viruses. In addition, scientists can see whether that type 1 virus matches the viral insert in the vaccine engineering</a:t>
            </a:r>
          </a:p>
        </p:txBody>
      </p:sp>
      <p:sp>
        <p:nvSpPr>
          <p:cNvPr id="4" name="Slide Number Placeholder 3"/>
          <p:cNvSpPr>
            <a:spLocks noGrp="1"/>
          </p:cNvSpPr>
          <p:nvPr>
            <p:ph type="sldNum" sz="quarter" idx="5"/>
          </p:nvPr>
        </p:nvSpPr>
        <p:spPr/>
        <p:txBody>
          <a:bodyPr/>
          <a:lstStyle/>
          <a:p>
            <a:fld id="{3DFB6EDA-E13A-493C-9576-14D0933B2BA7}" type="slidenum">
              <a:rPr lang="en-GB" smtClean="0"/>
              <a:t>13</a:t>
            </a:fld>
            <a:endParaRPr lang="en-GB"/>
          </a:p>
        </p:txBody>
      </p:sp>
    </p:spTree>
    <p:extLst>
      <p:ext uri="{BB962C8B-B14F-4D97-AF65-F5344CB8AC3E}">
        <p14:creationId xmlns:p14="http://schemas.microsoft.com/office/powerpoint/2010/main" val="103177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many immune responses, art of assay development and measurement. Typically need PBMCs for these assays. Paired with “Sieve” </a:t>
            </a:r>
            <a:r>
              <a:rPr lang="en-US" dirty="0" err="1"/>
              <a:t>anlaysis</a:t>
            </a:r>
            <a:endParaRPr lang="en-US" dirty="0"/>
          </a:p>
        </p:txBody>
      </p:sp>
      <p:sp>
        <p:nvSpPr>
          <p:cNvPr id="4" name="Slide Number Placeholder 3"/>
          <p:cNvSpPr>
            <a:spLocks noGrp="1"/>
          </p:cNvSpPr>
          <p:nvPr>
            <p:ph type="sldNum" sz="quarter" idx="5"/>
          </p:nvPr>
        </p:nvSpPr>
        <p:spPr/>
        <p:txBody>
          <a:bodyPr/>
          <a:lstStyle/>
          <a:p>
            <a:pPr>
              <a:defRPr/>
            </a:pPr>
            <a:fld id="{74EA7DDE-B687-495B-8817-8397AE098563}" type="slidenum">
              <a:rPr lang="en-US" altLang="en-US" smtClean="0"/>
              <a:pPr>
                <a:defRPr/>
              </a:pPr>
              <a:t>14</a:t>
            </a:fld>
            <a:endParaRPr lang="en-US" altLang="en-US"/>
          </a:p>
        </p:txBody>
      </p:sp>
    </p:spTree>
    <p:extLst>
      <p:ext uri="{BB962C8B-B14F-4D97-AF65-F5344CB8AC3E}">
        <p14:creationId xmlns:p14="http://schemas.microsoft.com/office/powerpoint/2010/main" val="32060942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wi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93306"/>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750459" y="1600202"/>
            <a:ext cx="10691084" cy="4525963"/>
          </a:xfrm>
        </p:spPr>
        <p:txBody>
          <a:bodyPr vert="eaVert"/>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C3B61"/>
                </a:solidFill>
              </a:defRPr>
            </a:lvl1pPr>
          </a:lstStyle>
          <a:p>
            <a:r>
              <a:rPr lang="en-US" dirty="0"/>
              <a:t>Click to edit Master title style</a:t>
            </a:r>
          </a:p>
        </p:txBody>
      </p:sp>
      <p:sp>
        <p:nvSpPr>
          <p:cNvPr id="6" name="Text Placeholder 5"/>
          <p:cNvSpPr>
            <a:spLocks noGrp="1"/>
          </p:cNvSpPr>
          <p:nvPr>
            <p:ph type="body" sz="quarter" idx="12"/>
          </p:nvPr>
        </p:nvSpPr>
        <p:spPr>
          <a:xfrm>
            <a:off x="611721" y="1261872"/>
            <a:ext cx="10970679" cy="4846320"/>
          </a:xfrm>
        </p:spPr>
        <p:txBody>
          <a:bodyPr/>
          <a:lstStyle>
            <a:lvl1pPr marL="0" indent="0">
              <a:spcBef>
                <a:spcPts val="600"/>
              </a:spcBef>
              <a:defRPr>
                <a:solidFill>
                  <a:srgbClr val="1C3B61"/>
                </a:solidFill>
              </a:defRPr>
            </a:lvl1pPr>
            <a:lvl2pPr marL="579424" indent="-118869">
              <a:spcBef>
                <a:spcPts val="600"/>
              </a:spcBef>
              <a:spcAft>
                <a:spcPts val="900"/>
              </a:spcAft>
              <a:buFont typeface="Arial"/>
              <a:buChar char="•"/>
              <a:defRPr sz="1800" baseline="0">
                <a:solidFill>
                  <a:srgbClr val="1C3B61"/>
                </a:solidFill>
              </a:defRPr>
            </a:lvl2pPr>
            <a:lvl3pPr marL="685783" indent="-111123">
              <a:spcBef>
                <a:spcPts val="300"/>
              </a:spcBef>
              <a:buFont typeface="Lucida Grande"/>
              <a:buChar char="-"/>
              <a:defRPr sz="1400">
                <a:solidFill>
                  <a:srgbClr val="1C3B61"/>
                </a:solidFill>
              </a:defRPr>
            </a:lvl3pPr>
          </a:lstStyle>
          <a:p>
            <a:pPr lvl="0"/>
            <a:r>
              <a:rPr lang="en-US" dirty="0"/>
              <a:t>Click to edit Master text styles</a:t>
            </a:r>
          </a:p>
          <a:p>
            <a:pPr lvl="1"/>
            <a:r>
              <a:rPr lang="en-US" dirty="0"/>
              <a:t>Second level</a:t>
            </a:r>
          </a:p>
          <a:p>
            <a:pPr lvl="2"/>
            <a:r>
              <a:rPr lang="en-US" dirty="0"/>
              <a:t>Third level</a:t>
            </a:r>
          </a:p>
        </p:txBody>
      </p:sp>
      <p:sp>
        <p:nvSpPr>
          <p:cNvPr id="4" name="Rectangle 11">
            <a:extLst>
              <a:ext uri="{FF2B5EF4-FFF2-40B4-BE49-F238E27FC236}">
                <a16:creationId xmlns:a16="http://schemas.microsoft.com/office/drawing/2014/main" id="{6FA30E5E-7EE7-4E7A-B485-1EDBF65C9803}"/>
              </a:ext>
            </a:extLst>
          </p:cNvPr>
          <p:cNvSpPr>
            <a:spLocks noGrp="1" noChangeArrowheads="1"/>
          </p:cNvSpPr>
          <p:nvPr>
            <p:ph type="ftr" sz="quarter" idx="13"/>
          </p:nvPr>
        </p:nvSpPr>
        <p:spPr>
          <a:xfrm>
            <a:off x="7859713" y="6492875"/>
            <a:ext cx="3409950" cy="228600"/>
          </a:xfrm>
        </p:spPr>
        <p:txBody>
          <a:bodyPr/>
          <a:lstStyle>
            <a:lvl1pPr>
              <a:defRPr dirty="0"/>
            </a:lvl1pPr>
          </a:lstStyle>
          <a:p>
            <a:pPr>
              <a:defRPr/>
            </a:pPr>
            <a:endParaRPr lang="en-US" altLang="en-US"/>
          </a:p>
        </p:txBody>
      </p:sp>
      <p:sp>
        <p:nvSpPr>
          <p:cNvPr id="5" name="Rectangle 12">
            <a:extLst>
              <a:ext uri="{FF2B5EF4-FFF2-40B4-BE49-F238E27FC236}">
                <a16:creationId xmlns:a16="http://schemas.microsoft.com/office/drawing/2014/main" id="{82FFCE0F-A604-438C-801B-9460C034E47A}"/>
              </a:ext>
            </a:extLst>
          </p:cNvPr>
          <p:cNvSpPr>
            <a:spLocks noGrp="1" noChangeArrowheads="1"/>
          </p:cNvSpPr>
          <p:nvPr>
            <p:ph type="sldNum" sz="quarter" idx="14"/>
          </p:nvPr>
        </p:nvSpPr>
        <p:spPr/>
        <p:txBody>
          <a:bodyPr/>
          <a:lstStyle>
            <a:lvl1pPr>
              <a:defRPr/>
            </a:lvl1pPr>
          </a:lstStyle>
          <a:p>
            <a:pPr>
              <a:defRPr/>
            </a:pPr>
            <a:fld id="{78B68BF9-0FE4-4049-90F4-64303399930D}" type="slidenum">
              <a:rPr lang="en-US" altLang="en-US"/>
              <a:pPr>
                <a:defRPr/>
              </a:pPr>
              <a:t>‹#›</a:t>
            </a:fld>
            <a:endParaRPr lang="en-US" altLang="en-US"/>
          </a:p>
        </p:txBody>
      </p:sp>
    </p:spTree>
    <p:extLst>
      <p:ext uri="{BB962C8B-B14F-4D97-AF65-F5344CB8AC3E}">
        <p14:creationId xmlns:p14="http://schemas.microsoft.com/office/powerpoint/2010/main" val="2844289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 Column Image /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6"/>
          <p:cNvSpPr>
            <a:spLocks noGrp="1"/>
          </p:cNvSpPr>
          <p:nvPr>
            <p:ph type="pic" sz="quarter" idx="13"/>
          </p:nvPr>
        </p:nvSpPr>
        <p:spPr>
          <a:xfrm>
            <a:off x="6312444" y="1243017"/>
            <a:ext cx="5267840" cy="3365847"/>
          </a:xfrm>
          <a:solidFill>
            <a:srgbClr val="7F7F7F">
              <a:alpha val="11000"/>
            </a:srgbClr>
          </a:solidFill>
        </p:spPr>
        <p:txBody>
          <a:bodyPr bIns="777240" anchor="ctr"/>
          <a:lstStyle>
            <a:lvl1pPr algn="ctr">
              <a:defRPr sz="1200">
                <a:solidFill>
                  <a:srgbClr val="000000"/>
                </a:solidFill>
              </a:defRPr>
            </a:lvl1pPr>
          </a:lstStyle>
          <a:p>
            <a:pPr lvl="0"/>
            <a:r>
              <a:rPr lang="en-US" noProof="0"/>
              <a:t>Drag picture to placeholder or click icon to add</a:t>
            </a:r>
            <a:endParaRPr lang="en-US" noProof="0" dirty="0"/>
          </a:p>
        </p:txBody>
      </p:sp>
      <p:sp>
        <p:nvSpPr>
          <p:cNvPr id="19" name="Text Placeholder 5"/>
          <p:cNvSpPr>
            <a:spLocks noGrp="1"/>
          </p:cNvSpPr>
          <p:nvPr>
            <p:ph type="body" sz="quarter" idx="14"/>
          </p:nvPr>
        </p:nvSpPr>
        <p:spPr>
          <a:xfrm>
            <a:off x="611718" y="4817254"/>
            <a:ext cx="5248815" cy="1389875"/>
          </a:xfrm>
        </p:spPr>
        <p:txBody>
          <a:bodyPr spcCol="0"/>
          <a:lstStyle>
            <a:lvl1pPr marL="0" indent="0">
              <a:lnSpc>
                <a:spcPts val="1600"/>
              </a:lnSpc>
              <a:defRPr sz="1400" b="1" baseline="0">
                <a:solidFill>
                  <a:srgbClr val="6FB433"/>
                </a:solidFill>
              </a:defRPr>
            </a:lvl1pPr>
            <a:lvl2pPr marL="0" indent="0">
              <a:spcBef>
                <a:spcPts val="900"/>
              </a:spcBef>
              <a:buFont typeface="Arial"/>
              <a:buNone/>
              <a:defRPr sz="1400">
                <a:solidFill>
                  <a:srgbClr val="1C3B61"/>
                </a:solidFill>
              </a:defRPr>
            </a:lvl2pPr>
            <a:lvl3pPr marL="0" indent="0">
              <a:spcBef>
                <a:spcPts val="900"/>
              </a:spcBef>
              <a:buFontTx/>
              <a:buNone/>
              <a:defRPr sz="1400" baseline="0"/>
            </a:lvl3pPr>
          </a:lstStyle>
          <a:p>
            <a:pPr lvl="0"/>
            <a:r>
              <a:rPr lang="en-US" dirty="0"/>
              <a:t>Click to edit Master text styles</a:t>
            </a:r>
          </a:p>
          <a:p>
            <a:pPr lvl="1"/>
            <a:r>
              <a:rPr lang="en-US" dirty="0"/>
              <a:t>Second level</a:t>
            </a:r>
          </a:p>
        </p:txBody>
      </p:sp>
      <p:sp>
        <p:nvSpPr>
          <p:cNvPr id="20" name="Picture Placeholder 6"/>
          <p:cNvSpPr>
            <a:spLocks noGrp="1"/>
          </p:cNvSpPr>
          <p:nvPr>
            <p:ph type="pic" sz="quarter" idx="15"/>
          </p:nvPr>
        </p:nvSpPr>
        <p:spPr>
          <a:xfrm>
            <a:off x="611717" y="1243017"/>
            <a:ext cx="5267840" cy="3365847"/>
          </a:xfrm>
          <a:solidFill>
            <a:srgbClr val="7F7F7F">
              <a:alpha val="11000"/>
            </a:srgbClr>
          </a:solidFill>
        </p:spPr>
        <p:txBody>
          <a:bodyPr bIns="777240" anchor="ctr"/>
          <a:lstStyle>
            <a:lvl1pPr algn="ctr">
              <a:defRPr sz="1200">
                <a:solidFill>
                  <a:srgbClr val="000000"/>
                </a:solidFill>
              </a:defRPr>
            </a:lvl1pPr>
          </a:lstStyle>
          <a:p>
            <a:pPr lvl="0"/>
            <a:r>
              <a:rPr lang="en-US" noProof="0"/>
              <a:t>Drag picture to placeholder or click icon to add</a:t>
            </a:r>
            <a:endParaRPr lang="en-US" noProof="0" dirty="0"/>
          </a:p>
        </p:txBody>
      </p:sp>
      <p:sp>
        <p:nvSpPr>
          <p:cNvPr id="10" name="Text Placeholder 5"/>
          <p:cNvSpPr>
            <a:spLocks noGrp="1"/>
          </p:cNvSpPr>
          <p:nvPr>
            <p:ph type="body" sz="quarter" idx="18"/>
          </p:nvPr>
        </p:nvSpPr>
        <p:spPr>
          <a:xfrm>
            <a:off x="6331474" y="4817254"/>
            <a:ext cx="5248815" cy="1389875"/>
          </a:xfrm>
        </p:spPr>
        <p:txBody>
          <a:bodyPr spcCol="0"/>
          <a:lstStyle>
            <a:lvl1pPr marL="0" indent="0">
              <a:lnSpc>
                <a:spcPts val="1600"/>
              </a:lnSpc>
              <a:defRPr sz="1400" b="1" baseline="0">
                <a:solidFill>
                  <a:srgbClr val="6FB433"/>
                </a:solidFill>
              </a:defRPr>
            </a:lvl1pPr>
            <a:lvl2pPr marL="0" indent="0">
              <a:spcBef>
                <a:spcPts val="900"/>
              </a:spcBef>
              <a:buFont typeface="Arial"/>
              <a:buNone/>
              <a:defRPr sz="1400">
                <a:solidFill>
                  <a:srgbClr val="1C3B61"/>
                </a:solidFill>
              </a:defRPr>
            </a:lvl2pPr>
            <a:lvl3pPr marL="0" indent="0">
              <a:spcBef>
                <a:spcPts val="900"/>
              </a:spcBef>
              <a:buFontTx/>
              <a:buNone/>
              <a:defRPr sz="1400" baseline="0"/>
            </a:lvl3pPr>
          </a:lstStyle>
          <a:p>
            <a:pPr lvl="0"/>
            <a:r>
              <a:rPr lang="en-US" dirty="0"/>
              <a:t>Click to edit Master text styles</a:t>
            </a:r>
          </a:p>
          <a:p>
            <a:pPr lvl="1"/>
            <a:r>
              <a:rPr lang="en-US" dirty="0"/>
              <a:t>Second level</a:t>
            </a:r>
          </a:p>
        </p:txBody>
      </p:sp>
      <p:sp>
        <p:nvSpPr>
          <p:cNvPr id="8" name="Rectangle 11">
            <a:extLst>
              <a:ext uri="{FF2B5EF4-FFF2-40B4-BE49-F238E27FC236}">
                <a16:creationId xmlns:a16="http://schemas.microsoft.com/office/drawing/2014/main" id="{58F224A6-8456-436F-9F7B-D38A4B0A8537}"/>
              </a:ext>
            </a:extLst>
          </p:cNvPr>
          <p:cNvSpPr>
            <a:spLocks noGrp="1" noChangeArrowheads="1"/>
          </p:cNvSpPr>
          <p:nvPr>
            <p:ph type="ftr" sz="quarter" idx="19"/>
          </p:nvPr>
        </p:nvSpPr>
        <p:spPr>
          <a:xfrm>
            <a:off x="7859713" y="6492875"/>
            <a:ext cx="3409950" cy="228600"/>
          </a:xfrm>
        </p:spPr>
        <p:txBody>
          <a:bodyPr/>
          <a:lstStyle>
            <a:lvl1pPr>
              <a:defRPr/>
            </a:lvl1pPr>
          </a:lstStyle>
          <a:p>
            <a:pPr>
              <a:defRPr/>
            </a:pPr>
            <a:r>
              <a:rPr lang="en-US" altLang="en-US"/>
              <a:t>© Fred Hutchinson Cancer Research Center </a:t>
            </a:r>
          </a:p>
        </p:txBody>
      </p:sp>
      <p:sp>
        <p:nvSpPr>
          <p:cNvPr id="9" name="Rectangle 12">
            <a:extLst>
              <a:ext uri="{FF2B5EF4-FFF2-40B4-BE49-F238E27FC236}">
                <a16:creationId xmlns:a16="http://schemas.microsoft.com/office/drawing/2014/main" id="{F4A9D080-B4C0-4055-84CC-3929E075DA05}"/>
              </a:ext>
            </a:extLst>
          </p:cNvPr>
          <p:cNvSpPr>
            <a:spLocks noGrp="1" noChangeArrowheads="1"/>
          </p:cNvSpPr>
          <p:nvPr>
            <p:ph type="sldNum" sz="quarter" idx="20"/>
          </p:nvPr>
        </p:nvSpPr>
        <p:spPr/>
        <p:txBody>
          <a:bodyPr/>
          <a:lstStyle>
            <a:lvl1pPr>
              <a:defRPr/>
            </a:lvl1pPr>
          </a:lstStyle>
          <a:p>
            <a:pPr>
              <a:defRPr/>
            </a:pPr>
            <a:fld id="{E6249B3C-A701-4C84-AD83-E3EFD6C6CB09}" type="slidenum">
              <a:rPr lang="en-US" altLang="en-US"/>
              <a:pPr>
                <a:defRPr/>
              </a:pPr>
              <a:t>‹#›</a:t>
            </a:fld>
            <a:endParaRPr lang="en-US" altLang="en-US"/>
          </a:p>
        </p:txBody>
      </p:sp>
    </p:spTree>
    <p:extLst>
      <p:ext uri="{BB962C8B-B14F-4D97-AF65-F5344CB8AC3E}">
        <p14:creationId xmlns:p14="http://schemas.microsoft.com/office/powerpoint/2010/main" val="1801424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C3B61"/>
                </a:solidFill>
              </a:defRPr>
            </a:lvl1pPr>
          </a:lstStyle>
          <a:p>
            <a:r>
              <a:rPr lang="en-US" dirty="0"/>
              <a:t>Click to edit Master title style</a:t>
            </a:r>
          </a:p>
        </p:txBody>
      </p:sp>
      <p:sp>
        <p:nvSpPr>
          <p:cNvPr id="7" name="Content Placeholder 6"/>
          <p:cNvSpPr>
            <a:spLocks noGrp="1"/>
          </p:cNvSpPr>
          <p:nvPr>
            <p:ph sz="quarter" idx="15"/>
          </p:nvPr>
        </p:nvSpPr>
        <p:spPr>
          <a:xfrm>
            <a:off x="647700" y="1160463"/>
            <a:ext cx="10748963" cy="5199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ftr" sz="quarter" idx="16"/>
          </p:nvPr>
        </p:nvSpPr>
        <p:spPr>
          <a:xfrm>
            <a:off x="7859714" y="6492875"/>
            <a:ext cx="3409951" cy="228600"/>
          </a:xfrm>
        </p:spPr>
        <p:txBody>
          <a:bodyPr/>
          <a:lstStyle>
            <a:lvl1pPr>
              <a:defRPr/>
            </a:lvl1pPr>
          </a:lstStyle>
          <a:p>
            <a:pPr>
              <a:defRPr/>
            </a:pPr>
            <a:r>
              <a:rPr lang="en-US" altLang="en-US"/>
              <a:t>© Fred Hutchinson Cancer Research Center </a:t>
            </a:r>
          </a:p>
        </p:txBody>
      </p:sp>
      <p:sp>
        <p:nvSpPr>
          <p:cNvPr id="5" name="Rectangle 12"/>
          <p:cNvSpPr>
            <a:spLocks noGrp="1" noChangeArrowheads="1"/>
          </p:cNvSpPr>
          <p:nvPr>
            <p:ph type="sldNum" sz="quarter" idx="17"/>
          </p:nvPr>
        </p:nvSpPr>
        <p:spPr/>
        <p:txBody>
          <a:bodyPr/>
          <a:lstStyle>
            <a:lvl1pPr>
              <a:defRPr/>
            </a:lvl1pPr>
          </a:lstStyle>
          <a:p>
            <a:fld id="{B8FB64E6-7981-442A-B286-05E7857C65BC}" type="slidenum">
              <a:rPr lang="en-US" altLang="en-US"/>
              <a:pPr/>
              <a:t>‹#›</a:t>
            </a:fld>
            <a:endParaRPr lang="en-US" altLang="en-US"/>
          </a:p>
        </p:txBody>
      </p:sp>
    </p:spTree>
    <p:extLst>
      <p:ext uri="{BB962C8B-B14F-4D97-AF65-F5344CB8AC3E}">
        <p14:creationId xmlns:p14="http://schemas.microsoft.com/office/powerpoint/2010/main" val="65618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bg>
      <p:bgPr>
        <a:solidFill>
          <a:srgbClr val="18243D"/>
        </a:solidFill>
        <a:effectLst/>
      </p:bgPr>
    </p:bg>
    <p:spTree>
      <p:nvGrpSpPr>
        <p:cNvPr id="1" name=""/>
        <p:cNvGrpSpPr/>
        <p:nvPr/>
      </p:nvGrpSpPr>
      <p:grpSpPr>
        <a:xfrm>
          <a:off x="0" y="0"/>
          <a:ext cx="0" cy="0"/>
          <a:chOff x="0" y="0"/>
          <a:chExt cx="0" cy="0"/>
        </a:xfrm>
      </p:grpSpPr>
      <p:pic>
        <p:nvPicPr>
          <p:cNvPr id="2" name="Picture 6" descr="thank you.eps">
            <a:extLst>
              <a:ext uri="{FF2B5EF4-FFF2-40B4-BE49-F238E27FC236}">
                <a16:creationId xmlns:a16="http://schemas.microsoft.com/office/drawing/2014/main" id="{67D3905D-BDEA-4DD9-ABF8-7FC1786466C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51175" y="2825750"/>
            <a:ext cx="610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fredhutch org.eps">
            <a:extLst>
              <a:ext uri="{FF2B5EF4-FFF2-40B4-BE49-F238E27FC236}">
                <a16:creationId xmlns:a16="http://schemas.microsoft.com/office/drawing/2014/main" id="{D139E77C-3D4E-406D-93AB-4CD24E38B24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55225" y="6027738"/>
            <a:ext cx="13890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fh white.eps">
            <a:extLst>
              <a:ext uri="{FF2B5EF4-FFF2-40B4-BE49-F238E27FC236}">
                <a16:creationId xmlns:a16="http://schemas.microsoft.com/office/drawing/2014/main" id="{19425FE1-2F35-40DE-8CBB-1174C87E2C0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2300" y="5703888"/>
            <a:ext cx="253523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2893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ctrTitle" hasCustomPrompt="1"/>
          </p:nvPr>
        </p:nvSpPr>
        <p:spPr>
          <a:xfrm>
            <a:off x="914400" y="2130427"/>
            <a:ext cx="10363200" cy="1470025"/>
          </a:xfrm>
        </p:spPr>
        <p:txBody>
          <a:bodyPr/>
          <a:lstStyle>
            <a:lvl1pPr>
              <a:defRPr b="1">
                <a:solidFill>
                  <a:srgbClr val="E8303B"/>
                </a:solidFill>
                <a:latin typeface="Franklin Gothic Book" panose="020B0503020102020204" pitchFamily="34" charset="0"/>
              </a:defRPr>
            </a:lvl1pPr>
          </a:lstStyle>
          <a:p>
            <a:r>
              <a:rPr lang="en-AU" dirty="0"/>
              <a:t>CLICK TO ENTER TITLE</a:t>
            </a:r>
            <a:endParaRPr lang="en-US" dirty="0"/>
          </a:p>
        </p:txBody>
      </p:sp>
      <p:sp>
        <p:nvSpPr>
          <p:cNvPr id="3" name="Subtitle 2"/>
          <p:cNvSpPr>
            <a:spLocks noGrp="1"/>
          </p:cNvSpPr>
          <p:nvPr>
            <p:ph type="subTitle" idx="1" hasCustomPrompt="1"/>
          </p:nvPr>
        </p:nvSpPr>
        <p:spPr>
          <a:xfrm>
            <a:off x="1828800" y="3886200"/>
            <a:ext cx="8534400" cy="1752600"/>
          </a:xfrm>
        </p:spPr>
        <p:txBody>
          <a:bodyPr>
            <a:normAutofit/>
          </a:bodyPr>
          <a:lstStyle>
            <a:lvl1pPr marL="0" indent="0" algn="ctr">
              <a:buNone/>
              <a:defRPr sz="2800">
                <a:solidFill>
                  <a:srgbClr val="383333"/>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enter presenter name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12416" y="108843"/>
            <a:ext cx="3967168" cy="191274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80" y="274639"/>
            <a:ext cx="10691040"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a:xfrm>
            <a:off x="750480" y="1600202"/>
            <a:ext cx="10691040" cy="4525963"/>
          </a:xfrm>
        </p:spPr>
        <p:txBody>
          <a:bodyPr/>
          <a:lstStyle>
            <a:lvl1pPr>
              <a:defRPr>
                <a:solidFill>
                  <a:srgbClr val="383333"/>
                </a:solidFill>
                <a:latin typeface="Franklin Gothic Book" panose="020B0503020102020204" pitchFamily="34" charset="0"/>
              </a:defRPr>
            </a:lvl1pPr>
            <a:lvl2pPr>
              <a:defRPr>
                <a:solidFill>
                  <a:srgbClr val="383333"/>
                </a:solidFill>
                <a:latin typeface="Franklin Gothic Book" panose="020B0503020102020204" pitchFamily="34" charset="0"/>
              </a:defRPr>
            </a:lvl2pPr>
            <a:lvl3pPr>
              <a:defRPr>
                <a:solidFill>
                  <a:srgbClr val="383333"/>
                </a:solidFill>
                <a:latin typeface="Franklin Gothic Book" panose="020B0503020102020204" pitchFamily="34" charset="0"/>
              </a:defRPr>
            </a:lvl3pPr>
            <a:lvl4pPr>
              <a:defRPr>
                <a:solidFill>
                  <a:srgbClr val="383333"/>
                </a:solidFill>
                <a:latin typeface="Franklin Gothic Book" panose="020B0503020102020204" pitchFamily="34" charset="0"/>
              </a:defRPr>
            </a:lvl4pPr>
            <a:lvl5pPr>
              <a:defRPr>
                <a:solidFill>
                  <a:srgbClr val="383333"/>
                </a:solidFill>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914400" y="4406902"/>
            <a:ext cx="10363200" cy="1362075"/>
          </a:xfrm>
        </p:spPr>
        <p:txBody>
          <a:bodyPr anchor="t"/>
          <a:lstStyle>
            <a:lvl1pPr algn="l">
              <a:defRPr sz="4000" b="1" cap="all">
                <a:solidFill>
                  <a:srgbClr val="E8303B"/>
                </a:solidFill>
                <a:latin typeface="Franklin Gothic Book" panose="020B0503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914400" y="2906713"/>
            <a:ext cx="10363200" cy="1500187"/>
          </a:xfrm>
        </p:spPr>
        <p:txBody>
          <a:bodyPr anchor="b"/>
          <a:lstStyle>
            <a:lvl1pPr marL="0" indent="0">
              <a:buNone/>
              <a:defRPr sz="2000">
                <a:solidFill>
                  <a:srgbClr val="383333"/>
                </a:solidFill>
                <a:latin typeface="Franklin Gothic Book" panose="020B05030201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563864" y="274639"/>
            <a:ext cx="11064273"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sz="half" idx="1"/>
          </p:nvPr>
        </p:nvSpPr>
        <p:spPr>
          <a:xfrm>
            <a:off x="563863" y="1600202"/>
            <a:ext cx="5115611" cy="4525963"/>
          </a:xfrm>
        </p:spPr>
        <p:txBody>
          <a:bodyPr/>
          <a:lstStyle>
            <a:lvl1pPr>
              <a:defRPr sz="2800">
                <a:latin typeface="Franklin Gothic Book" panose="020B0503020102020204" pitchFamily="34" charset="0"/>
              </a:defRPr>
            </a:lvl1pPr>
            <a:lvl2pPr>
              <a:defRPr sz="2400">
                <a:latin typeface="Franklin Gothic Book" panose="020B0503020102020204" pitchFamily="34" charset="0"/>
              </a:defRPr>
            </a:lvl2pPr>
            <a:lvl3pPr>
              <a:defRPr sz="2000">
                <a:latin typeface="Franklin Gothic Book" panose="020B0503020102020204" pitchFamily="34" charset="0"/>
              </a:defRPr>
            </a:lvl3pPr>
            <a:lvl4pPr>
              <a:defRPr sz="1800">
                <a:latin typeface="Franklin Gothic Book" panose="020B0503020102020204" pitchFamily="34" charset="0"/>
              </a:defRPr>
            </a:lvl4pPr>
            <a:lvl5pPr>
              <a:defRPr sz="1800">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3336" y="1600202"/>
            <a:ext cx="5384800" cy="4525963"/>
          </a:xfrm>
        </p:spPr>
        <p:txBody>
          <a:bodyPr/>
          <a:lstStyle>
            <a:lvl1pPr>
              <a:defRPr sz="2800">
                <a:solidFill>
                  <a:srgbClr val="383333"/>
                </a:solidFill>
                <a:latin typeface="Franklin Gothic Book" panose="020B0503020102020204" pitchFamily="34" charset="0"/>
              </a:defRPr>
            </a:lvl1pPr>
            <a:lvl2pPr>
              <a:defRPr sz="2400">
                <a:solidFill>
                  <a:srgbClr val="383333"/>
                </a:solidFill>
                <a:latin typeface="Franklin Gothic Book" panose="020B0503020102020204" pitchFamily="34" charset="0"/>
              </a:defRPr>
            </a:lvl2pPr>
            <a:lvl3pPr>
              <a:defRPr sz="2000">
                <a:solidFill>
                  <a:srgbClr val="383333"/>
                </a:solidFill>
                <a:latin typeface="Franklin Gothic Book" panose="020B0503020102020204" pitchFamily="34" charset="0"/>
              </a:defRPr>
            </a:lvl3pPr>
            <a:lvl4pPr>
              <a:defRPr sz="1800">
                <a:solidFill>
                  <a:srgbClr val="383333"/>
                </a:solidFill>
                <a:latin typeface="Franklin Gothic Book" panose="020B0503020102020204" pitchFamily="34" charset="0"/>
              </a:defRPr>
            </a:lvl4pPr>
            <a:lvl5pPr>
              <a:defRPr sz="1800">
                <a:solidFill>
                  <a:srgbClr val="383333"/>
                </a:solidFill>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757655" y="1535114"/>
            <a:ext cx="511772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757655" y="2174875"/>
            <a:ext cx="511772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5251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05251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97297" y="273050"/>
            <a:ext cx="3729368" cy="1162051"/>
          </a:xfrm>
        </p:spPr>
        <p:txBody>
          <a:bodyPr anchor="b"/>
          <a:lstStyle>
            <a:lvl1pPr algn="l">
              <a:defRPr sz="2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a:xfrm>
            <a:off x="4672671" y="273053"/>
            <a:ext cx="6815667" cy="5853113"/>
          </a:xfrm>
        </p:spPr>
        <p:txBody>
          <a:bodyPr/>
          <a:lstStyle>
            <a:lvl1pPr>
              <a:defRPr sz="3200">
                <a:solidFill>
                  <a:srgbClr val="383333"/>
                </a:solidFill>
                <a:latin typeface="Franklin Gothic Book" panose="020B0503020102020204" pitchFamily="34" charset="0"/>
              </a:defRPr>
            </a:lvl1pPr>
            <a:lvl2pPr>
              <a:defRPr sz="2800">
                <a:solidFill>
                  <a:srgbClr val="383333"/>
                </a:solidFill>
                <a:latin typeface="Franklin Gothic Book" panose="020B0503020102020204" pitchFamily="34" charset="0"/>
              </a:defRPr>
            </a:lvl2pPr>
            <a:lvl3pPr>
              <a:defRPr sz="2400">
                <a:solidFill>
                  <a:srgbClr val="383333"/>
                </a:solidFill>
                <a:latin typeface="Franklin Gothic Book" panose="020B0503020102020204" pitchFamily="34" charset="0"/>
              </a:defRPr>
            </a:lvl3pPr>
            <a:lvl4pPr>
              <a:defRPr sz="2000">
                <a:solidFill>
                  <a:srgbClr val="383333"/>
                </a:solidFill>
                <a:latin typeface="Franklin Gothic Book" panose="020B0503020102020204" pitchFamily="34" charset="0"/>
              </a:defRPr>
            </a:lvl4pPr>
            <a:lvl5pPr>
              <a:defRPr sz="2000">
                <a:solidFill>
                  <a:srgbClr val="383333"/>
                </a:solidFill>
                <a:latin typeface="Franklin Gothic Book" panose="020B0503020102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97297" y="1435103"/>
            <a:ext cx="3729368" cy="46910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2438400" y="4800601"/>
            <a:ext cx="7315200" cy="566739"/>
          </a:xfrm>
        </p:spPr>
        <p:txBody>
          <a:bodyPr anchor="b"/>
          <a:lstStyle>
            <a:lvl1pPr algn="l">
              <a:defRPr sz="2000" b="1">
                <a:solidFill>
                  <a:srgbClr val="E8303B"/>
                </a:solidFill>
                <a:latin typeface="Franklin Gothic Book" panose="020B0503020102020204" pitchFamily="34" charset="0"/>
              </a:defRPr>
            </a:lvl1pPr>
          </a:lstStyle>
          <a:p>
            <a:r>
              <a:rPr lang="en-US" dirty="0"/>
              <a:t>CLICK TO EDIT MASTER TITLE STYLE</a:t>
            </a:r>
          </a:p>
        </p:txBody>
      </p:sp>
      <p:sp>
        <p:nvSpPr>
          <p:cNvPr id="3" name="Picture Placeholder 2"/>
          <p:cNvSpPr>
            <a:spLocks noGrp="1"/>
          </p:cNvSpPr>
          <p:nvPr>
            <p:ph type="pic" idx="1"/>
          </p:nvPr>
        </p:nvSpPr>
        <p:spPr>
          <a:xfrm>
            <a:off x="2438400" y="612775"/>
            <a:ext cx="7315200" cy="4114800"/>
          </a:xfrm>
        </p:spPr>
        <p:txBody>
          <a:bodyPr/>
          <a:lstStyle>
            <a:lvl1pPr marL="0" indent="0">
              <a:buNone/>
              <a:defRPr sz="3200">
                <a:latin typeface="Franklin Gothic Book" panose="020B05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438400" y="5367339"/>
            <a:ext cx="7315200" cy="8048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206DA-4705-844F-8F0B-F43945BCDB1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60" r:id="rId11"/>
    <p:sldLayoutId id="2147483662" r:id="rId12"/>
    <p:sldLayoutId id="2147483663" r:id="rId13"/>
    <p:sldLayoutId id="2147483664" r:id="rId14"/>
    <p:sldLayoutId id="2147483665" r:id="rId15"/>
  </p:sldLayoutIdLst>
  <p:txStyles>
    <p:title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ustomXml" Target="../ink/ink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9AF5F-C07A-45BA-A09A-DC4AEA3953EC}"/>
              </a:ext>
            </a:extLst>
          </p:cNvPr>
          <p:cNvSpPr>
            <a:spLocks noGrp="1"/>
          </p:cNvSpPr>
          <p:nvPr>
            <p:ph type="title"/>
          </p:nvPr>
        </p:nvSpPr>
        <p:spPr/>
        <p:txBody>
          <a:bodyPr/>
          <a:lstStyle/>
          <a:p>
            <a:r>
              <a:rPr lang="en-US" altLang="en-US"/>
              <a:t>Is effectiveness related to drug concentration?</a:t>
            </a:r>
            <a:endParaRPr lang="en-US" dirty="0"/>
          </a:p>
        </p:txBody>
      </p:sp>
      <p:sp>
        <p:nvSpPr>
          <p:cNvPr id="6" name="Content Placeholder 5"/>
          <p:cNvSpPr>
            <a:spLocks noGrp="1"/>
          </p:cNvSpPr>
          <p:nvPr>
            <p:ph sz="half" idx="1"/>
          </p:nvPr>
        </p:nvSpPr>
        <p:spPr>
          <a:xfrm>
            <a:off x="329785" y="1600202"/>
            <a:ext cx="6235908" cy="4525963"/>
          </a:xfrm>
        </p:spPr>
        <p:txBody>
          <a:bodyPr/>
          <a:lstStyle/>
          <a:p>
            <a:r>
              <a:rPr lang="en-US" altLang="en-US" dirty="0"/>
              <a:t>Across multiple trials (meta-analysis) </a:t>
            </a:r>
          </a:p>
          <a:p>
            <a:r>
              <a:rPr lang="en-US" altLang="en-US" dirty="0"/>
              <a:t>Examine relationship between effectiveness and adherence</a:t>
            </a:r>
          </a:p>
          <a:p>
            <a:r>
              <a:rPr lang="en-US" altLang="en-US" dirty="0"/>
              <a:t>Is effectiveness related to biomarker of adherence (e.g. TFV concentration in plasma)?</a:t>
            </a:r>
          </a:p>
          <a:p>
            <a:r>
              <a:rPr lang="en-US" altLang="en-US" dirty="0"/>
              <a:t>Note: the biomarker may not be the </a:t>
            </a:r>
            <a:r>
              <a:rPr lang="en-US" altLang="en-US" i="1" u="sng" dirty="0"/>
              <a:t>actual</a:t>
            </a:r>
            <a:r>
              <a:rPr lang="en-US" altLang="en-US" dirty="0"/>
              <a:t> mediator, just correlated to it.</a:t>
            </a:r>
          </a:p>
          <a:p>
            <a:endParaRPr lang="en-GB" dirty="0"/>
          </a:p>
        </p:txBody>
      </p:sp>
      <p:pic>
        <p:nvPicPr>
          <p:cNvPr id="11" name="Content Placeholder 10">
            <a:extLst>
              <a:ext uri="{FF2B5EF4-FFF2-40B4-BE49-F238E27FC236}">
                <a16:creationId xmlns:a16="http://schemas.microsoft.com/office/drawing/2014/main" id="{D8142034-BAEC-46D3-8487-6A5AA184E70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85128" y="1563624"/>
            <a:ext cx="4301820" cy="4525963"/>
          </a:xfrm>
        </p:spPr>
      </p:pic>
      <p:sp>
        <p:nvSpPr>
          <p:cNvPr id="10" name="TextBox 9">
            <a:extLst>
              <a:ext uri="{FF2B5EF4-FFF2-40B4-BE49-F238E27FC236}">
                <a16:creationId xmlns:a16="http://schemas.microsoft.com/office/drawing/2014/main" id="{B493AB19-19CC-4196-8D7C-D0E76C45EF21}"/>
              </a:ext>
            </a:extLst>
          </p:cNvPr>
          <p:cNvSpPr txBox="1"/>
          <p:nvPr/>
        </p:nvSpPr>
        <p:spPr>
          <a:xfrm>
            <a:off x="9347200" y="4450079"/>
            <a:ext cx="2755250" cy="338554"/>
          </a:xfrm>
          <a:prstGeom prst="rect">
            <a:avLst/>
          </a:prstGeom>
          <a:noFill/>
        </p:spPr>
        <p:txBody>
          <a:bodyPr wrap="square" rtlCol="0">
            <a:spAutoFit/>
          </a:bodyPr>
          <a:lstStyle/>
          <a:p>
            <a:r>
              <a:rPr lang="en-US" sz="1600" i="1" dirty="0" err="1">
                <a:latin typeface="Source Sans Pro SemiBold" panose="020B0604020202020204" pitchFamily="34" charset="0"/>
              </a:rPr>
              <a:t>Cutrell</a:t>
            </a:r>
            <a:r>
              <a:rPr lang="en-US" sz="1600" i="1" dirty="0">
                <a:latin typeface="Source Sans Pro SemiBold" panose="020B0604020202020204" pitchFamily="34" charset="0"/>
              </a:rPr>
              <a:t>, HIV Clin Trials 2017</a:t>
            </a:r>
          </a:p>
        </p:txBody>
      </p:sp>
    </p:spTree>
    <p:extLst>
      <p:ext uri="{BB962C8B-B14F-4D97-AF65-F5344CB8AC3E}">
        <p14:creationId xmlns:p14="http://schemas.microsoft.com/office/powerpoint/2010/main" val="40168629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797E833-2162-4BCA-99BA-7EBF1764BF28}"/>
              </a:ext>
            </a:extLst>
          </p:cNvPr>
          <p:cNvSpPr>
            <a:spLocks noGrp="1"/>
          </p:cNvSpPr>
          <p:nvPr>
            <p:ph type="title"/>
          </p:nvPr>
        </p:nvSpPr>
        <p:spPr/>
        <p:txBody>
          <a:bodyPr>
            <a:normAutofit/>
          </a:bodyPr>
          <a:lstStyle/>
          <a:p>
            <a:r>
              <a:rPr lang="en-US" altLang="en-US" dirty="0">
                <a:ea typeface="ヒラギノ角ゴ Pro W3" pitchFamily="2" charset="-128"/>
              </a:rPr>
              <a:t>Is effectiveness related to drug concentration?</a:t>
            </a:r>
            <a:endParaRPr lang="en-US" dirty="0"/>
          </a:p>
        </p:txBody>
      </p:sp>
      <p:grpSp>
        <p:nvGrpSpPr>
          <p:cNvPr id="7" name="Group 6"/>
          <p:cNvGrpSpPr/>
          <p:nvPr/>
        </p:nvGrpSpPr>
        <p:grpSpPr>
          <a:xfrm>
            <a:off x="4233774" y="1417639"/>
            <a:ext cx="7834937" cy="4442762"/>
            <a:chOff x="4233774" y="1800148"/>
            <a:chExt cx="7834937" cy="4442762"/>
          </a:xfrm>
        </p:grpSpPr>
        <p:pic>
          <p:nvPicPr>
            <p:cNvPr id="6" name="Picture 5">
              <a:extLst>
                <a:ext uri="{FF2B5EF4-FFF2-40B4-BE49-F238E27FC236}">
                  <a16:creationId xmlns:a16="http://schemas.microsoft.com/office/drawing/2014/main" id="{CD89C72C-C501-406F-9547-C63D76A38DC0}"/>
                </a:ext>
              </a:extLst>
            </p:cNvPr>
            <p:cNvPicPr>
              <a:picLocks noChangeAspect="1"/>
            </p:cNvPicPr>
            <p:nvPr/>
          </p:nvPicPr>
          <p:blipFill>
            <a:blip r:embed="rId3"/>
            <a:stretch>
              <a:fillRect/>
            </a:stretch>
          </p:blipFill>
          <p:spPr>
            <a:xfrm>
              <a:off x="4233774" y="2228596"/>
              <a:ext cx="7834937" cy="3971063"/>
            </a:xfrm>
            <a:prstGeom prst="rect">
              <a:avLst/>
            </a:prstGeom>
          </p:spPr>
        </p:pic>
        <p:sp>
          <p:nvSpPr>
            <p:cNvPr id="9" name="TextBox 8">
              <a:extLst>
                <a:ext uri="{FF2B5EF4-FFF2-40B4-BE49-F238E27FC236}">
                  <a16:creationId xmlns:a16="http://schemas.microsoft.com/office/drawing/2014/main" id="{E407F14E-7D97-424A-BEE6-4BEF4D223FE9}"/>
                </a:ext>
              </a:extLst>
            </p:cNvPr>
            <p:cNvSpPr txBox="1"/>
            <p:nvPr/>
          </p:nvSpPr>
          <p:spPr>
            <a:xfrm>
              <a:off x="5572448" y="1816013"/>
              <a:ext cx="1290261" cy="369332"/>
            </a:xfrm>
            <a:prstGeom prst="rect">
              <a:avLst/>
            </a:prstGeom>
            <a:noFill/>
          </p:spPr>
          <p:txBody>
            <a:bodyPr wrap="square" rtlCol="0">
              <a:spAutoFit/>
            </a:bodyPr>
            <a:lstStyle/>
            <a:p>
              <a:r>
                <a:rPr lang="en-US" b="1" dirty="0">
                  <a:latin typeface="Source Sans Pro Light" panose="020B0403030403020204" pitchFamily="34" charset="0"/>
                  <a:ea typeface="Source Sans Pro Light" panose="020B0403030403020204" pitchFamily="34" charset="0"/>
                </a:rPr>
                <a:t>High dose</a:t>
              </a:r>
            </a:p>
          </p:txBody>
        </p:sp>
        <p:sp>
          <p:nvSpPr>
            <p:cNvPr id="10" name="TextBox 9">
              <a:extLst>
                <a:ext uri="{FF2B5EF4-FFF2-40B4-BE49-F238E27FC236}">
                  <a16:creationId xmlns:a16="http://schemas.microsoft.com/office/drawing/2014/main" id="{C07C2E60-1FD7-49BC-BFCF-959DAA3920A2}"/>
                </a:ext>
              </a:extLst>
            </p:cNvPr>
            <p:cNvSpPr txBox="1"/>
            <p:nvPr/>
          </p:nvSpPr>
          <p:spPr>
            <a:xfrm>
              <a:off x="9590207" y="1800148"/>
              <a:ext cx="1222274" cy="369332"/>
            </a:xfrm>
            <a:prstGeom prst="rect">
              <a:avLst/>
            </a:prstGeom>
            <a:noFill/>
          </p:spPr>
          <p:txBody>
            <a:bodyPr wrap="square" rtlCol="0">
              <a:spAutoFit/>
            </a:bodyPr>
            <a:lstStyle/>
            <a:p>
              <a:r>
                <a:rPr lang="en-US" b="1" dirty="0">
                  <a:latin typeface="Source Sans Pro Light" panose="020B0403030403020204" pitchFamily="34" charset="0"/>
                  <a:ea typeface="Source Sans Pro Light" panose="020B0403030403020204" pitchFamily="34" charset="0"/>
                </a:rPr>
                <a:t>Low dose</a:t>
              </a:r>
            </a:p>
          </p:txBody>
        </p:sp>
        <p:sp>
          <p:nvSpPr>
            <p:cNvPr id="11" name="Right Brace 10">
              <a:extLst>
                <a:ext uri="{FF2B5EF4-FFF2-40B4-BE49-F238E27FC236}">
                  <a16:creationId xmlns:a16="http://schemas.microsoft.com/office/drawing/2014/main" id="{43B09F38-2941-4DF1-A8FB-070D41F8BFA2}"/>
                </a:ext>
              </a:extLst>
            </p:cNvPr>
            <p:cNvSpPr/>
            <p:nvPr/>
          </p:nvSpPr>
          <p:spPr bwMode="auto">
            <a:xfrm rot="5400000">
              <a:off x="5549971" y="5236393"/>
              <a:ext cx="248930" cy="1086286"/>
            </a:xfrm>
            <a:prstGeom prst="rightBrace">
              <a:avLst>
                <a:gd name="adj1" fmla="val 38089"/>
                <a:gd name="adj2" fmla="val 50000"/>
              </a:avLst>
            </a:prstGeom>
            <a:no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3" name="Right Brace 12">
              <a:extLst>
                <a:ext uri="{FF2B5EF4-FFF2-40B4-BE49-F238E27FC236}">
                  <a16:creationId xmlns:a16="http://schemas.microsoft.com/office/drawing/2014/main" id="{1191D196-B111-4132-A3FE-24F1F406E40B}"/>
                </a:ext>
              </a:extLst>
            </p:cNvPr>
            <p:cNvSpPr/>
            <p:nvPr/>
          </p:nvSpPr>
          <p:spPr bwMode="auto">
            <a:xfrm rot="5400000">
              <a:off x="6664862" y="5241569"/>
              <a:ext cx="259283" cy="1086286"/>
            </a:xfrm>
            <a:prstGeom prst="rightBrace">
              <a:avLst>
                <a:gd name="adj1" fmla="val 38089"/>
                <a:gd name="adj2" fmla="val 50000"/>
              </a:avLst>
            </a:prstGeom>
            <a:no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 name="TextBox 1">
              <a:extLst>
                <a:ext uri="{FF2B5EF4-FFF2-40B4-BE49-F238E27FC236}">
                  <a16:creationId xmlns:a16="http://schemas.microsoft.com/office/drawing/2014/main" id="{17BCA362-480C-4225-9A6C-D1854DF0CF5C}"/>
                </a:ext>
              </a:extLst>
            </p:cNvPr>
            <p:cNvSpPr txBox="1"/>
            <p:nvPr/>
          </p:nvSpPr>
          <p:spPr>
            <a:xfrm>
              <a:off x="5192082" y="5904356"/>
              <a:ext cx="964707" cy="338554"/>
            </a:xfrm>
            <a:prstGeom prst="rect">
              <a:avLst/>
            </a:prstGeom>
            <a:noFill/>
          </p:spPr>
          <p:txBody>
            <a:bodyPr wrap="square" rtlCol="0">
              <a:spAutoFit/>
            </a:bodyPr>
            <a:lstStyle/>
            <a:p>
              <a:pPr algn="ctr"/>
              <a:r>
                <a:rPr lang="en-US" sz="1600" dirty="0">
                  <a:latin typeface="Calibri" panose="020F0502020204030204" pitchFamily="34" charset="0"/>
                  <a:ea typeface="STKaiti" panose="020B0503020204020204" pitchFamily="2" charset="-122"/>
                  <a:cs typeface="Calibri" panose="020F0502020204030204" pitchFamily="34" charset="0"/>
                </a:rPr>
                <a:t>1st Half</a:t>
              </a:r>
            </a:p>
          </p:txBody>
        </p:sp>
        <p:sp>
          <p:nvSpPr>
            <p:cNvPr id="14" name="TextBox 13">
              <a:extLst>
                <a:ext uri="{FF2B5EF4-FFF2-40B4-BE49-F238E27FC236}">
                  <a16:creationId xmlns:a16="http://schemas.microsoft.com/office/drawing/2014/main" id="{5B6E0634-4886-44EA-8022-263CC772CCBE}"/>
                </a:ext>
              </a:extLst>
            </p:cNvPr>
            <p:cNvSpPr txBox="1"/>
            <p:nvPr/>
          </p:nvSpPr>
          <p:spPr>
            <a:xfrm>
              <a:off x="6304791" y="5904356"/>
              <a:ext cx="964707" cy="338554"/>
            </a:xfrm>
            <a:prstGeom prst="rect">
              <a:avLst/>
            </a:prstGeom>
            <a:noFill/>
          </p:spPr>
          <p:txBody>
            <a:bodyPr wrap="square" rtlCol="0">
              <a:spAutoFit/>
            </a:bodyPr>
            <a:lstStyle/>
            <a:p>
              <a:pPr algn="ctr"/>
              <a:r>
                <a:rPr lang="en-US" sz="1600" dirty="0">
                  <a:latin typeface="Calibri" panose="020F0502020204030204" pitchFamily="34" charset="0"/>
                  <a:ea typeface="STKaiti" panose="020B0503020204020204" pitchFamily="2" charset="-122"/>
                  <a:cs typeface="Calibri" panose="020F0502020204030204" pitchFamily="34" charset="0"/>
                </a:rPr>
                <a:t>2nd Half</a:t>
              </a:r>
            </a:p>
          </p:txBody>
        </p:sp>
        <p:sp>
          <p:nvSpPr>
            <p:cNvPr id="15" name="Right Brace 14">
              <a:extLst>
                <a:ext uri="{FF2B5EF4-FFF2-40B4-BE49-F238E27FC236}">
                  <a16:creationId xmlns:a16="http://schemas.microsoft.com/office/drawing/2014/main" id="{ED2110B1-B896-42C2-AED3-ED64CC616CD1}"/>
                </a:ext>
              </a:extLst>
            </p:cNvPr>
            <p:cNvSpPr/>
            <p:nvPr/>
          </p:nvSpPr>
          <p:spPr bwMode="auto">
            <a:xfrm rot="5400000">
              <a:off x="9594526" y="5236393"/>
              <a:ext cx="248930" cy="1086286"/>
            </a:xfrm>
            <a:prstGeom prst="rightBrace">
              <a:avLst>
                <a:gd name="adj1" fmla="val 38089"/>
                <a:gd name="adj2" fmla="val 50000"/>
              </a:avLst>
            </a:prstGeom>
            <a:no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6" name="Right Brace 15">
              <a:extLst>
                <a:ext uri="{FF2B5EF4-FFF2-40B4-BE49-F238E27FC236}">
                  <a16:creationId xmlns:a16="http://schemas.microsoft.com/office/drawing/2014/main" id="{D79142AE-F356-47A8-A5E7-8D9DF3DB5DA5}"/>
                </a:ext>
              </a:extLst>
            </p:cNvPr>
            <p:cNvSpPr/>
            <p:nvPr/>
          </p:nvSpPr>
          <p:spPr bwMode="auto">
            <a:xfrm rot="5400000">
              <a:off x="10709417" y="5241569"/>
              <a:ext cx="259283" cy="1086286"/>
            </a:xfrm>
            <a:prstGeom prst="rightBrace">
              <a:avLst>
                <a:gd name="adj1" fmla="val 38089"/>
                <a:gd name="adj2" fmla="val 50000"/>
              </a:avLst>
            </a:prstGeom>
            <a:no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7" name="TextBox 16">
              <a:extLst>
                <a:ext uri="{FF2B5EF4-FFF2-40B4-BE49-F238E27FC236}">
                  <a16:creationId xmlns:a16="http://schemas.microsoft.com/office/drawing/2014/main" id="{DC65620D-328A-49CF-8851-19F665E0F6F8}"/>
                </a:ext>
              </a:extLst>
            </p:cNvPr>
            <p:cNvSpPr txBox="1"/>
            <p:nvPr/>
          </p:nvSpPr>
          <p:spPr>
            <a:xfrm>
              <a:off x="9236637" y="5904356"/>
              <a:ext cx="964707" cy="338554"/>
            </a:xfrm>
            <a:prstGeom prst="rect">
              <a:avLst/>
            </a:prstGeom>
            <a:noFill/>
          </p:spPr>
          <p:txBody>
            <a:bodyPr wrap="square" rtlCol="0">
              <a:spAutoFit/>
            </a:bodyPr>
            <a:lstStyle/>
            <a:p>
              <a:pPr algn="ctr"/>
              <a:r>
                <a:rPr lang="en-US" sz="1600" dirty="0">
                  <a:latin typeface="Calibri" panose="020F0502020204030204" pitchFamily="34" charset="0"/>
                  <a:ea typeface="STKaiti" panose="020B0503020204020204" pitchFamily="2" charset="-122"/>
                  <a:cs typeface="Calibri" panose="020F0502020204030204" pitchFamily="34" charset="0"/>
                </a:rPr>
                <a:t>1st Half</a:t>
              </a:r>
            </a:p>
          </p:txBody>
        </p:sp>
        <p:sp>
          <p:nvSpPr>
            <p:cNvPr id="18" name="TextBox 17">
              <a:extLst>
                <a:ext uri="{FF2B5EF4-FFF2-40B4-BE49-F238E27FC236}">
                  <a16:creationId xmlns:a16="http://schemas.microsoft.com/office/drawing/2014/main" id="{0B7E0F83-71CD-45AD-9063-1F527311D523}"/>
                </a:ext>
              </a:extLst>
            </p:cNvPr>
            <p:cNvSpPr txBox="1"/>
            <p:nvPr/>
          </p:nvSpPr>
          <p:spPr>
            <a:xfrm>
              <a:off x="10349346" y="5904356"/>
              <a:ext cx="964707" cy="338554"/>
            </a:xfrm>
            <a:prstGeom prst="rect">
              <a:avLst/>
            </a:prstGeom>
            <a:noFill/>
          </p:spPr>
          <p:txBody>
            <a:bodyPr wrap="square" rtlCol="0">
              <a:spAutoFit/>
            </a:bodyPr>
            <a:lstStyle/>
            <a:p>
              <a:pPr algn="ctr"/>
              <a:r>
                <a:rPr lang="en-US" sz="1600" dirty="0">
                  <a:latin typeface="Calibri" panose="020F0502020204030204" pitchFamily="34" charset="0"/>
                  <a:ea typeface="STKaiti" panose="020B0503020204020204" pitchFamily="2" charset="-122"/>
                  <a:cs typeface="Calibri" panose="020F0502020204030204" pitchFamily="34" charset="0"/>
                </a:rPr>
                <a:t>2nd Half</a:t>
              </a:r>
            </a:p>
          </p:txBody>
        </p:sp>
      </p:grpSp>
      <p:sp>
        <p:nvSpPr>
          <p:cNvPr id="19" name="Content Placeholder 18"/>
          <p:cNvSpPr>
            <a:spLocks noGrp="1"/>
          </p:cNvSpPr>
          <p:nvPr>
            <p:ph sz="half" idx="1"/>
          </p:nvPr>
        </p:nvSpPr>
        <p:spPr>
          <a:xfrm>
            <a:off x="123289" y="1568636"/>
            <a:ext cx="4762650" cy="4525963"/>
          </a:xfrm>
        </p:spPr>
        <p:txBody>
          <a:bodyPr>
            <a:normAutofit fontScale="92500" lnSpcReduction="10000"/>
          </a:bodyPr>
          <a:lstStyle/>
          <a:p>
            <a:pPr marL="0" indent="0">
              <a:buNone/>
            </a:pPr>
            <a:r>
              <a:rPr lang="en-US" altLang="en-US" sz="3300" kern="0" dirty="0"/>
              <a:t>Within a trial:</a:t>
            </a:r>
          </a:p>
          <a:p>
            <a:pPr marL="0" indent="0">
              <a:buNone/>
            </a:pPr>
            <a:r>
              <a:rPr lang="en-US" altLang="en-US" sz="3300" kern="0" dirty="0"/>
              <a:t>Study drug concentration during time of infection</a:t>
            </a:r>
          </a:p>
          <a:p>
            <a:pPr marL="0" indent="0">
              <a:buNone/>
            </a:pPr>
            <a:r>
              <a:rPr lang="en-US" kern="0" dirty="0"/>
              <a:t>Example: AMP trials</a:t>
            </a:r>
          </a:p>
          <a:p>
            <a:pPr marL="457200" indent="-457200">
              <a:buFont typeface="Arial" panose="020B0604020202020204" pitchFamily="34" charset="0"/>
              <a:buChar char="•"/>
            </a:pPr>
            <a:r>
              <a:rPr lang="en-US" altLang="en-US" dirty="0"/>
              <a:t>Two doses in design</a:t>
            </a:r>
          </a:p>
          <a:p>
            <a:pPr marL="457200" indent="-457200">
              <a:buFont typeface="Arial" panose="020B0604020202020204" pitchFamily="34" charset="0"/>
              <a:buChar char="•"/>
            </a:pPr>
            <a:r>
              <a:rPr lang="en-US" altLang="en-US" dirty="0"/>
              <a:t>Assess infections during higher and lower concentration periods</a:t>
            </a:r>
          </a:p>
          <a:p>
            <a:pPr marL="457200" indent="-457200">
              <a:buFont typeface="Arial" panose="020B0604020202020204" pitchFamily="34" charset="0"/>
              <a:buChar char="•"/>
            </a:pPr>
            <a:r>
              <a:rPr lang="en-US" altLang="en-US" dirty="0"/>
              <a:t>When do infections occur in the active arm?</a:t>
            </a:r>
          </a:p>
        </p:txBody>
      </p:sp>
    </p:spTree>
    <p:extLst>
      <p:ext uri="{BB962C8B-B14F-4D97-AF65-F5344CB8AC3E}">
        <p14:creationId xmlns:p14="http://schemas.microsoft.com/office/powerpoint/2010/main" val="16650494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0D7F1-8DCD-4E99-9220-C09D76FA3CE3}"/>
              </a:ext>
            </a:extLst>
          </p:cNvPr>
          <p:cNvSpPr>
            <a:spLocks noGrp="1"/>
          </p:cNvSpPr>
          <p:nvPr>
            <p:ph type="title"/>
          </p:nvPr>
        </p:nvSpPr>
        <p:spPr/>
        <p:txBody>
          <a:bodyPr>
            <a:normAutofit fontScale="90000"/>
          </a:bodyPr>
          <a:lstStyle/>
          <a:p>
            <a:r>
              <a:rPr lang="en-US" altLang="en-US" dirty="0"/>
              <a:t>Does vaccine effectiveness change over time?</a:t>
            </a:r>
            <a:br>
              <a:rPr lang="en-US" altLang="en-US" dirty="0"/>
            </a:br>
            <a:r>
              <a:rPr lang="en-US" dirty="0"/>
              <a:t>RV144 Thai Vaccine Trial </a:t>
            </a:r>
          </a:p>
        </p:txBody>
      </p:sp>
      <p:grpSp>
        <p:nvGrpSpPr>
          <p:cNvPr id="6" name="Group 10">
            <a:extLst>
              <a:ext uri="{FF2B5EF4-FFF2-40B4-BE49-F238E27FC236}">
                <a16:creationId xmlns:a16="http://schemas.microsoft.com/office/drawing/2014/main" id="{3F1BFEAF-89E0-46B7-B9F5-B02EB11D0A18}"/>
              </a:ext>
            </a:extLst>
          </p:cNvPr>
          <p:cNvGrpSpPr>
            <a:grpSpLocks noChangeAspect="1"/>
          </p:cNvGrpSpPr>
          <p:nvPr/>
        </p:nvGrpSpPr>
        <p:grpSpPr bwMode="auto">
          <a:xfrm>
            <a:off x="1284516" y="1979897"/>
            <a:ext cx="8941139" cy="4651899"/>
            <a:chOff x="874317" y="1568437"/>
            <a:chExt cx="7341371" cy="4004356"/>
          </a:xfrm>
        </p:grpSpPr>
        <p:pic>
          <p:nvPicPr>
            <p:cNvPr id="7" name="Picture 1" descr="Pantaleo Fig4.tif">
              <a:extLst>
                <a:ext uri="{FF2B5EF4-FFF2-40B4-BE49-F238E27FC236}">
                  <a16:creationId xmlns:a16="http://schemas.microsoft.com/office/drawing/2014/main" id="{4F74BBD2-6421-4135-9010-E1227294E1AA}"/>
                </a:ext>
              </a:extLst>
            </p:cNvPr>
            <p:cNvPicPr>
              <a:picLocks noChangeAspect="1"/>
            </p:cNvPicPr>
            <p:nvPr/>
          </p:nvPicPr>
          <p:blipFill>
            <a:blip r:embed="rId2">
              <a:extLst>
                <a:ext uri="{28A0092B-C50C-407E-A947-70E740481C1C}">
                  <a14:useLocalDpi xmlns:a14="http://schemas.microsoft.com/office/drawing/2010/main" val="0"/>
                </a:ext>
              </a:extLst>
            </a:blip>
            <a:srcRect l="50394" t="59869" r="46828" b="26318"/>
            <a:stretch>
              <a:fillRect/>
            </a:stretch>
          </p:blipFill>
          <p:spPr bwMode="auto">
            <a:xfrm rot="2400000">
              <a:off x="2103159" y="4798898"/>
              <a:ext cx="193434" cy="74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descr="Pantaleo Fig4.tif">
              <a:extLst>
                <a:ext uri="{FF2B5EF4-FFF2-40B4-BE49-F238E27FC236}">
                  <a16:creationId xmlns:a16="http://schemas.microsoft.com/office/drawing/2014/main" id="{42F195FC-E766-4D81-94EC-E5E6EB1D9F24}"/>
                </a:ext>
              </a:extLst>
            </p:cNvPr>
            <p:cNvPicPr>
              <a:picLocks noChangeAspect="1"/>
            </p:cNvPicPr>
            <p:nvPr/>
          </p:nvPicPr>
          <p:blipFill>
            <a:blip r:embed="rId2">
              <a:extLst>
                <a:ext uri="{28A0092B-C50C-407E-A947-70E740481C1C}">
                  <a14:useLocalDpi xmlns:a14="http://schemas.microsoft.com/office/drawing/2010/main" val="0"/>
                </a:ext>
              </a:extLst>
            </a:blip>
            <a:srcRect l="50394" t="59869" r="46828" b="26318"/>
            <a:stretch>
              <a:fillRect/>
            </a:stretch>
          </p:blipFill>
          <p:spPr bwMode="auto">
            <a:xfrm rot="2400000">
              <a:off x="2484159" y="4824074"/>
              <a:ext cx="193434" cy="74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a:extLst>
                <a:ext uri="{FF2B5EF4-FFF2-40B4-BE49-F238E27FC236}">
                  <a16:creationId xmlns:a16="http://schemas.microsoft.com/office/drawing/2014/main" id="{79849342-B80E-41EC-84C2-CF69505A0C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034" t="11575" b="13905"/>
            <a:stretch>
              <a:fillRect/>
            </a:stretch>
          </p:blipFill>
          <p:spPr bwMode="auto">
            <a:xfrm>
              <a:off x="1621765" y="1655476"/>
              <a:ext cx="6366295" cy="3303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7CB82786-2271-44C2-A20F-0C27318373C3}"/>
                </a:ext>
              </a:extLst>
            </p:cNvPr>
            <p:cNvSpPr txBox="1"/>
            <p:nvPr/>
          </p:nvSpPr>
          <p:spPr>
            <a:xfrm>
              <a:off x="1697786" y="4898335"/>
              <a:ext cx="395192" cy="277491"/>
            </a:xfrm>
            <a:prstGeom prst="rect">
              <a:avLst/>
            </a:prstGeom>
            <a:noFill/>
          </p:spPr>
          <p:txBody>
            <a:bodyPr>
              <a:spAutoFit/>
            </a:bodyPr>
            <a:lstStyle/>
            <a:p>
              <a:pPr algn="ctr" defTabSz="457200" eaLnBrk="1" fontAlgn="auto" hangingPunct="1">
                <a:spcBef>
                  <a:spcPts val="0"/>
                </a:spcBef>
                <a:spcAft>
                  <a:spcPts val="0"/>
                </a:spcAft>
                <a:defRPr/>
              </a:pPr>
              <a:r>
                <a:rPr lang="en-US" sz="1200" kern="0" dirty="0">
                  <a:solidFill>
                    <a:prstClr val="black"/>
                  </a:solidFill>
                  <a:latin typeface="Arial" pitchFamily="34" charset="0"/>
                  <a:ea typeface="ＭＳ Ｐゴシック" pitchFamily="34" charset="-128"/>
                  <a:cs typeface="Arial" charset="0"/>
                </a:rPr>
                <a:t>0</a:t>
              </a:r>
            </a:p>
          </p:txBody>
        </p:sp>
        <p:sp>
          <p:nvSpPr>
            <p:cNvPr id="11" name="TextBox 10">
              <a:extLst>
                <a:ext uri="{FF2B5EF4-FFF2-40B4-BE49-F238E27FC236}">
                  <a16:creationId xmlns:a16="http://schemas.microsoft.com/office/drawing/2014/main" id="{05B9F3B7-88A0-446E-963F-E3BA4FFAE7D5}"/>
                </a:ext>
              </a:extLst>
            </p:cNvPr>
            <p:cNvSpPr txBox="1"/>
            <p:nvPr/>
          </p:nvSpPr>
          <p:spPr>
            <a:xfrm>
              <a:off x="2594779" y="4898335"/>
              <a:ext cx="397030" cy="277491"/>
            </a:xfrm>
            <a:prstGeom prst="rect">
              <a:avLst/>
            </a:prstGeom>
            <a:noFill/>
          </p:spPr>
          <p:txBody>
            <a:bodyPr>
              <a:spAutoFit/>
            </a:bodyPr>
            <a:lstStyle/>
            <a:p>
              <a:pPr algn="ctr" defTabSz="457200" eaLnBrk="1" fontAlgn="auto" hangingPunct="1">
                <a:spcBef>
                  <a:spcPts val="0"/>
                </a:spcBef>
                <a:spcAft>
                  <a:spcPts val="0"/>
                </a:spcAft>
                <a:defRPr/>
              </a:pPr>
              <a:r>
                <a:rPr lang="en-US" sz="1200" kern="0" dirty="0">
                  <a:solidFill>
                    <a:prstClr val="black"/>
                  </a:solidFill>
                  <a:latin typeface="Arial" pitchFamily="34" charset="0"/>
                  <a:ea typeface="ＭＳ Ｐゴシック" pitchFamily="34" charset="-128"/>
                  <a:cs typeface="Arial" charset="0"/>
                </a:rPr>
                <a:t>6</a:t>
              </a:r>
            </a:p>
          </p:txBody>
        </p:sp>
        <p:sp>
          <p:nvSpPr>
            <p:cNvPr id="12" name="TextBox 11">
              <a:extLst>
                <a:ext uri="{FF2B5EF4-FFF2-40B4-BE49-F238E27FC236}">
                  <a16:creationId xmlns:a16="http://schemas.microsoft.com/office/drawing/2014/main" id="{5A48723E-F99E-44CE-AE03-97F518533B62}"/>
                </a:ext>
              </a:extLst>
            </p:cNvPr>
            <p:cNvSpPr txBox="1"/>
            <p:nvPr/>
          </p:nvSpPr>
          <p:spPr>
            <a:xfrm>
              <a:off x="3431115" y="4898335"/>
              <a:ext cx="569811" cy="337230"/>
            </a:xfrm>
            <a:prstGeom prst="rect">
              <a:avLst/>
            </a:prstGeom>
            <a:noFill/>
          </p:spPr>
          <p:txBody>
            <a:bodyPr>
              <a:spAutoFit/>
            </a:bodyPr>
            <a:lstStyle/>
            <a:p>
              <a:pPr algn="ctr" defTabSz="457200" eaLnBrk="1" fontAlgn="auto" hangingPunct="1">
                <a:spcBef>
                  <a:spcPts val="0"/>
                </a:spcBef>
                <a:spcAft>
                  <a:spcPts val="0"/>
                </a:spcAft>
                <a:defRPr/>
              </a:pPr>
              <a:r>
                <a:rPr lang="en-US" sz="1200" kern="0" dirty="0">
                  <a:solidFill>
                    <a:prstClr val="black"/>
                  </a:solidFill>
                  <a:latin typeface="Arial" pitchFamily="34" charset="0"/>
                  <a:ea typeface="ＭＳ Ｐゴシック" pitchFamily="34" charset="-128"/>
                  <a:cs typeface="Arial" charset="0"/>
                </a:rPr>
                <a:t>12</a:t>
              </a:r>
            </a:p>
          </p:txBody>
        </p:sp>
        <p:sp>
          <p:nvSpPr>
            <p:cNvPr id="13" name="TextBox 12">
              <a:extLst>
                <a:ext uri="{FF2B5EF4-FFF2-40B4-BE49-F238E27FC236}">
                  <a16:creationId xmlns:a16="http://schemas.microsoft.com/office/drawing/2014/main" id="{96240C22-C4F1-4AAD-9990-454D4FE84957}"/>
                </a:ext>
              </a:extLst>
            </p:cNvPr>
            <p:cNvSpPr txBox="1"/>
            <p:nvPr/>
          </p:nvSpPr>
          <p:spPr>
            <a:xfrm>
              <a:off x="4265612" y="4898335"/>
              <a:ext cx="542239" cy="337230"/>
            </a:xfrm>
            <a:prstGeom prst="rect">
              <a:avLst/>
            </a:prstGeom>
            <a:noFill/>
          </p:spPr>
          <p:txBody>
            <a:bodyPr>
              <a:spAutoFit/>
            </a:bodyPr>
            <a:lstStyle/>
            <a:p>
              <a:pPr algn="ctr" defTabSz="457200" eaLnBrk="1" fontAlgn="auto" hangingPunct="1">
                <a:spcBef>
                  <a:spcPts val="0"/>
                </a:spcBef>
                <a:spcAft>
                  <a:spcPts val="0"/>
                </a:spcAft>
                <a:defRPr/>
              </a:pPr>
              <a:r>
                <a:rPr lang="en-US" sz="1200" kern="0" dirty="0">
                  <a:solidFill>
                    <a:prstClr val="black"/>
                  </a:solidFill>
                  <a:latin typeface="Arial" pitchFamily="34" charset="0"/>
                  <a:ea typeface="ＭＳ Ｐゴシック" pitchFamily="34" charset="-128"/>
                  <a:cs typeface="Arial" charset="0"/>
                </a:rPr>
                <a:t>18</a:t>
              </a:r>
            </a:p>
          </p:txBody>
        </p:sp>
        <p:sp>
          <p:nvSpPr>
            <p:cNvPr id="14" name="TextBox 13">
              <a:extLst>
                <a:ext uri="{FF2B5EF4-FFF2-40B4-BE49-F238E27FC236}">
                  <a16:creationId xmlns:a16="http://schemas.microsoft.com/office/drawing/2014/main" id="{3BE84B1B-F95B-4B44-8B43-70DE1122D7B0}"/>
                </a:ext>
              </a:extLst>
            </p:cNvPr>
            <p:cNvSpPr txBox="1"/>
            <p:nvPr/>
          </p:nvSpPr>
          <p:spPr>
            <a:xfrm>
              <a:off x="5101947" y="4898335"/>
              <a:ext cx="538564" cy="337230"/>
            </a:xfrm>
            <a:prstGeom prst="rect">
              <a:avLst/>
            </a:prstGeom>
            <a:noFill/>
          </p:spPr>
          <p:txBody>
            <a:bodyPr>
              <a:spAutoFit/>
            </a:bodyPr>
            <a:lstStyle/>
            <a:p>
              <a:pPr algn="ctr" defTabSz="457200" eaLnBrk="1" fontAlgn="auto" hangingPunct="1">
                <a:spcBef>
                  <a:spcPts val="0"/>
                </a:spcBef>
                <a:spcAft>
                  <a:spcPts val="0"/>
                </a:spcAft>
                <a:defRPr/>
              </a:pPr>
              <a:r>
                <a:rPr lang="en-US" sz="1200" kern="0" dirty="0">
                  <a:solidFill>
                    <a:prstClr val="black"/>
                  </a:solidFill>
                  <a:latin typeface="Arial" pitchFamily="34" charset="0"/>
                  <a:ea typeface="ＭＳ Ｐゴシック" pitchFamily="34" charset="-128"/>
                  <a:cs typeface="Arial" charset="0"/>
                </a:rPr>
                <a:t>24</a:t>
              </a:r>
            </a:p>
          </p:txBody>
        </p:sp>
        <p:sp>
          <p:nvSpPr>
            <p:cNvPr id="15" name="TextBox 14">
              <a:extLst>
                <a:ext uri="{FF2B5EF4-FFF2-40B4-BE49-F238E27FC236}">
                  <a16:creationId xmlns:a16="http://schemas.microsoft.com/office/drawing/2014/main" id="{C975CD80-0732-45D8-BAF1-8568EE90A859}"/>
                </a:ext>
              </a:extLst>
            </p:cNvPr>
            <p:cNvSpPr txBox="1"/>
            <p:nvPr/>
          </p:nvSpPr>
          <p:spPr>
            <a:xfrm>
              <a:off x="5938283" y="4898335"/>
              <a:ext cx="571648" cy="337230"/>
            </a:xfrm>
            <a:prstGeom prst="rect">
              <a:avLst/>
            </a:prstGeom>
            <a:noFill/>
          </p:spPr>
          <p:txBody>
            <a:bodyPr>
              <a:spAutoFit/>
            </a:bodyPr>
            <a:lstStyle/>
            <a:p>
              <a:pPr algn="ctr" defTabSz="457200" eaLnBrk="1" fontAlgn="auto" hangingPunct="1">
                <a:spcBef>
                  <a:spcPts val="0"/>
                </a:spcBef>
                <a:spcAft>
                  <a:spcPts val="0"/>
                </a:spcAft>
                <a:defRPr/>
              </a:pPr>
              <a:r>
                <a:rPr lang="en-US" sz="1200" kern="0" dirty="0">
                  <a:solidFill>
                    <a:prstClr val="black"/>
                  </a:solidFill>
                  <a:latin typeface="Arial" pitchFamily="34" charset="0"/>
                  <a:ea typeface="ＭＳ Ｐゴシック" pitchFamily="34" charset="-128"/>
                  <a:cs typeface="Arial" charset="0"/>
                </a:rPr>
                <a:t>30</a:t>
              </a:r>
            </a:p>
          </p:txBody>
        </p:sp>
        <p:sp>
          <p:nvSpPr>
            <p:cNvPr id="16" name="TextBox 15">
              <a:extLst>
                <a:ext uri="{FF2B5EF4-FFF2-40B4-BE49-F238E27FC236}">
                  <a16:creationId xmlns:a16="http://schemas.microsoft.com/office/drawing/2014/main" id="{246CB2C3-FD28-4D4B-888D-95CA6914091B}"/>
                </a:ext>
              </a:extLst>
            </p:cNvPr>
            <p:cNvSpPr txBox="1"/>
            <p:nvPr/>
          </p:nvSpPr>
          <p:spPr>
            <a:xfrm>
              <a:off x="6772780" y="4898335"/>
              <a:ext cx="562459" cy="337230"/>
            </a:xfrm>
            <a:prstGeom prst="rect">
              <a:avLst/>
            </a:prstGeom>
            <a:noFill/>
          </p:spPr>
          <p:txBody>
            <a:bodyPr>
              <a:spAutoFit/>
            </a:bodyPr>
            <a:lstStyle/>
            <a:p>
              <a:pPr algn="ctr" defTabSz="457200" eaLnBrk="1" fontAlgn="auto" hangingPunct="1">
                <a:spcBef>
                  <a:spcPts val="0"/>
                </a:spcBef>
                <a:spcAft>
                  <a:spcPts val="0"/>
                </a:spcAft>
                <a:defRPr/>
              </a:pPr>
              <a:r>
                <a:rPr lang="en-US" sz="1200" kern="0" dirty="0">
                  <a:solidFill>
                    <a:prstClr val="black"/>
                  </a:solidFill>
                  <a:latin typeface="Arial" pitchFamily="34" charset="0"/>
                  <a:ea typeface="ＭＳ Ｐゴシック" pitchFamily="34" charset="-128"/>
                  <a:cs typeface="Arial" charset="0"/>
                </a:rPr>
                <a:t>36</a:t>
              </a:r>
            </a:p>
          </p:txBody>
        </p:sp>
        <p:sp>
          <p:nvSpPr>
            <p:cNvPr id="17" name="TextBox 16">
              <a:extLst>
                <a:ext uri="{FF2B5EF4-FFF2-40B4-BE49-F238E27FC236}">
                  <a16:creationId xmlns:a16="http://schemas.microsoft.com/office/drawing/2014/main" id="{ABFA56BD-8797-4FFB-B6FA-6DAB7F469264}"/>
                </a:ext>
              </a:extLst>
            </p:cNvPr>
            <p:cNvSpPr txBox="1"/>
            <p:nvPr/>
          </p:nvSpPr>
          <p:spPr>
            <a:xfrm>
              <a:off x="7609115" y="4898335"/>
              <a:ext cx="606573" cy="337230"/>
            </a:xfrm>
            <a:prstGeom prst="rect">
              <a:avLst/>
            </a:prstGeom>
            <a:noFill/>
          </p:spPr>
          <p:txBody>
            <a:bodyPr>
              <a:spAutoFit/>
            </a:bodyPr>
            <a:lstStyle/>
            <a:p>
              <a:pPr algn="ctr" defTabSz="457200" eaLnBrk="1" fontAlgn="auto" hangingPunct="1">
                <a:spcBef>
                  <a:spcPts val="0"/>
                </a:spcBef>
                <a:spcAft>
                  <a:spcPts val="0"/>
                </a:spcAft>
                <a:defRPr/>
              </a:pPr>
              <a:r>
                <a:rPr lang="en-US" sz="1200" kern="0" dirty="0">
                  <a:solidFill>
                    <a:prstClr val="black"/>
                  </a:solidFill>
                  <a:latin typeface="Arial" pitchFamily="34" charset="0"/>
                  <a:ea typeface="ＭＳ Ｐゴシック" pitchFamily="34" charset="-128"/>
                  <a:cs typeface="Arial" charset="0"/>
                </a:rPr>
                <a:t>42</a:t>
              </a:r>
            </a:p>
          </p:txBody>
        </p:sp>
        <p:sp>
          <p:nvSpPr>
            <p:cNvPr id="18" name="TextBox 17">
              <a:extLst>
                <a:ext uri="{FF2B5EF4-FFF2-40B4-BE49-F238E27FC236}">
                  <a16:creationId xmlns:a16="http://schemas.microsoft.com/office/drawing/2014/main" id="{B6231786-AF90-4415-9DD5-79BEB61501E2}"/>
                </a:ext>
              </a:extLst>
            </p:cNvPr>
            <p:cNvSpPr txBox="1"/>
            <p:nvPr/>
          </p:nvSpPr>
          <p:spPr>
            <a:xfrm>
              <a:off x="1023204" y="1568437"/>
              <a:ext cx="685611" cy="335302"/>
            </a:xfrm>
            <a:prstGeom prst="rect">
              <a:avLst/>
            </a:prstGeom>
            <a:noFill/>
          </p:spPr>
          <p:txBody>
            <a:bodyPr>
              <a:spAutoFit/>
            </a:bodyPr>
            <a:lstStyle/>
            <a:p>
              <a:pPr algn="r" defTabSz="457200" eaLnBrk="1" fontAlgn="auto" hangingPunct="1">
                <a:spcBef>
                  <a:spcPts val="0"/>
                </a:spcBef>
                <a:spcAft>
                  <a:spcPts val="0"/>
                </a:spcAft>
                <a:defRPr/>
              </a:pPr>
              <a:r>
                <a:rPr lang="en-US" sz="1200" kern="0" dirty="0">
                  <a:solidFill>
                    <a:prstClr val="black"/>
                  </a:solidFill>
                  <a:latin typeface="Arial" pitchFamily="34" charset="0"/>
                  <a:ea typeface="ＭＳ Ｐゴシック" pitchFamily="34" charset="-128"/>
                  <a:cs typeface="Arial" charset="0"/>
                </a:rPr>
                <a:t>100%</a:t>
              </a:r>
            </a:p>
          </p:txBody>
        </p:sp>
        <p:sp>
          <p:nvSpPr>
            <p:cNvPr id="19" name="TextBox 18">
              <a:extLst>
                <a:ext uri="{FF2B5EF4-FFF2-40B4-BE49-F238E27FC236}">
                  <a16:creationId xmlns:a16="http://schemas.microsoft.com/office/drawing/2014/main" id="{19EF18F9-99F8-480F-9BE7-36075DE010EB}"/>
                </a:ext>
              </a:extLst>
            </p:cNvPr>
            <p:cNvSpPr txBox="1"/>
            <p:nvPr/>
          </p:nvSpPr>
          <p:spPr>
            <a:xfrm>
              <a:off x="1069156" y="2327684"/>
              <a:ext cx="639659" cy="277491"/>
            </a:xfrm>
            <a:prstGeom prst="rect">
              <a:avLst/>
            </a:prstGeom>
            <a:noFill/>
          </p:spPr>
          <p:txBody>
            <a:bodyPr>
              <a:spAutoFit/>
            </a:bodyPr>
            <a:lstStyle/>
            <a:p>
              <a:pPr algn="r" defTabSz="457200" eaLnBrk="1" fontAlgn="auto" hangingPunct="1">
                <a:spcBef>
                  <a:spcPts val="0"/>
                </a:spcBef>
                <a:spcAft>
                  <a:spcPts val="0"/>
                </a:spcAft>
                <a:defRPr/>
              </a:pPr>
              <a:r>
                <a:rPr lang="en-US" sz="1200" kern="0" dirty="0">
                  <a:solidFill>
                    <a:prstClr val="black"/>
                  </a:solidFill>
                  <a:latin typeface="Arial" pitchFamily="34" charset="0"/>
                  <a:ea typeface="ＭＳ Ｐゴシック" pitchFamily="34" charset="-128"/>
                  <a:cs typeface="Arial" charset="0"/>
                </a:rPr>
                <a:t>50%</a:t>
              </a:r>
            </a:p>
          </p:txBody>
        </p:sp>
        <p:sp>
          <p:nvSpPr>
            <p:cNvPr id="20" name="TextBox 19">
              <a:extLst>
                <a:ext uri="{FF2B5EF4-FFF2-40B4-BE49-F238E27FC236}">
                  <a16:creationId xmlns:a16="http://schemas.microsoft.com/office/drawing/2014/main" id="{CE4380D4-81A8-4558-A7FA-9A3E8D1FF953}"/>
                </a:ext>
              </a:extLst>
            </p:cNvPr>
            <p:cNvSpPr txBox="1"/>
            <p:nvPr/>
          </p:nvSpPr>
          <p:spPr>
            <a:xfrm>
              <a:off x="1069156" y="3086932"/>
              <a:ext cx="639659" cy="277491"/>
            </a:xfrm>
            <a:prstGeom prst="rect">
              <a:avLst/>
            </a:prstGeom>
            <a:noFill/>
          </p:spPr>
          <p:txBody>
            <a:bodyPr>
              <a:spAutoFit/>
            </a:bodyPr>
            <a:lstStyle/>
            <a:p>
              <a:pPr algn="r" defTabSz="457200" eaLnBrk="1" fontAlgn="auto" hangingPunct="1">
                <a:spcBef>
                  <a:spcPts val="0"/>
                </a:spcBef>
                <a:spcAft>
                  <a:spcPts val="0"/>
                </a:spcAft>
                <a:defRPr/>
              </a:pPr>
              <a:r>
                <a:rPr lang="en-US" sz="1200" kern="0" dirty="0">
                  <a:solidFill>
                    <a:prstClr val="black"/>
                  </a:solidFill>
                  <a:latin typeface="Arial" pitchFamily="34" charset="0"/>
                  <a:ea typeface="ＭＳ Ｐゴシック" pitchFamily="34" charset="-128"/>
                  <a:cs typeface="Arial" charset="0"/>
                </a:rPr>
                <a:t>0%</a:t>
              </a:r>
            </a:p>
          </p:txBody>
        </p:sp>
        <p:sp>
          <p:nvSpPr>
            <p:cNvPr id="21" name="TextBox 20">
              <a:extLst>
                <a:ext uri="{FF2B5EF4-FFF2-40B4-BE49-F238E27FC236}">
                  <a16:creationId xmlns:a16="http://schemas.microsoft.com/office/drawing/2014/main" id="{11227C18-AC68-4F02-A837-8D570357E72C}"/>
                </a:ext>
              </a:extLst>
            </p:cNvPr>
            <p:cNvSpPr txBox="1"/>
            <p:nvPr/>
          </p:nvSpPr>
          <p:spPr>
            <a:xfrm>
              <a:off x="1069156" y="3846179"/>
              <a:ext cx="639659" cy="560765"/>
            </a:xfrm>
            <a:prstGeom prst="rect">
              <a:avLst/>
            </a:prstGeom>
            <a:noFill/>
          </p:spPr>
          <p:txBody>
            <a:bodyPr>
              <a:spAutoFit/>
            </a:bodyPr>
            <a:lstStyle/>
            <a:p>
              <a:pPr algn="r" defTabSz="457200" eaLnBrk="1" fontAlgn="auto" hangingPunct="1">
                <a:spcBef>
                  <a:spcPts val="0"/>
                </a:spcBef>
                <a:spcAft>
                  <a:spcPts val="0"/>
                </a:spcAft>
                <a:defRPr/>
              </a:pPr>
              <a:r>
                <a:rPr lang="en-US" sz="1200" kern="0" dirty="0">
                  <a:solidFill>
                    <a:prstClr val="black"/>
                  </a:solidFill>
                  <a:latin typeface="Arial" pitchFamily="34" charset="0"/>
                  <a:ea typeface="ＭＳ Ｐゴシック" pitchFamily="34" charset="-128"/>
                  <a:cs typeface="Arial" charset="0"/>
                </a:rPr>
                <a:t>−50%</a:t>
              </a:r>
            </a:p>
          </p:txBody>
        </p:sp>
        <p:sp>
          <p:nvSpPr>
            <p:cNvPr id="22" name="TextBox 21">
              <a:extLst>
                <a:ext uri="{FF2B5EF4-FFF2-40B4-BE49-F238E27FC236}">
                  <a16:creationId xmlns:a16="http://schemas.microsoft.com/office/drawing/2014/main" id="{810A2B41-E200-49DB-B218-B54C3CE20326}"/>
                </a:ext>
              </a:extLst>
            </p:cNvPr>
            <p:cNvSpPr txBox="1"/>
            <p:nvPr/>
          </p:nvSpPr>
          <p:spPr>
            <a:xfrm>
              <a:off x="896374" y="4605427"/>
              <a:ext cx="812440" cy="335302"/>
            </a:xfrm>
            <a:prstGeom prst="rect">
              <a:avLst/>
            </a:prstGeom>
            <a:noFill/>
          </p:spPr>
          <p:txBody>
            <a:bodyPr>
              <a:spAutoFit/>
            </a:bodyPr>
            <a:lstStyle/>
            <a:p>
              <a:pPr algn="r" defTabSz="457200" eaLnBrk="1" fontAlgn="auto" hangingPunct="1">
                <a:spcBef>
                  <a:spcPts val="0"/>
                </a:spcBef>
                <a:spcAft>
                  <a:spcPts val="0"/>
                </a:spcAft>
                <a:defRPr/>
              </a:pPr>
              <a:r>
                <a:rPr lang="en-US" sz="1200" kern="0" dirty="0">
                  <a:solidFill>
                    <a:prstClr val="black"/>
                  </a:solidFill>
                  <a:latin typeface="Arial" pitchFamily="34" charset="0"/>
                  <a:ea typeface="ＭＳ Ｐゴシック" pitchFamily="34" charset="-128"/>
                  <a:cs typeface="Arial" charset="0"/>
                </a:rPr>
                <a:t>−100%</a:t>
              </a:r>
            </a:p>
          </p:txBody>
        </p:sp>
        <p:sp>
          <p:nvSpPr>
            <p:cNvPr id="23" name="TextBox 22">
              <a:extLst>
                <a:ext uri="{FF2B5EF4-FFF2-40B4-BE49-F238E27FC236}">
                  <a16:creationId xmlns:a16="http://schemas.microsoft.com/office/drawing/2014/main" id="{EA0C2026-2387-47BE-9617-251176B2A1BE}"/>
                </a:ext>
              </a:extLst>
            </p:cNvPr>
            <p:cNvSpPr txBox="1"/>
            <p:nvPr/>
          </p:nvSpPr>
          <p:spPr>
            <a:xfrm>
              <a:off x="3387919" y="5198039"/>
              <a:ext cx="3253437" cy="335302"/>
            </a:xfrm>
            <a:prstGeom prst="rect">
              <a:avLst/>
            </a:prstGeom>
            <a:noFill/>
          </p:spPr>
          <p:txBody>
            <a:bodyPr>
              <a:spAutoFit/>
            </a:bodyPr>
            <a:lstStyle/>
            <a:p>
              <a:pPr algn="ctr" defTabSz="457200" eaLnBrk="1" fontAlgn="auto" hangingPunct="1">
                <a:spcBef>
                  <a:spcPts val="0"/>
                </a:spcBef>
                <a:spcAft>
                  <a:spcPts val="0"/>
                </a:spcAft>
                <a:defRPr/>
              </a:pPr>
              <a:r>
                <a:rPr lang="en-US" sz="1200" b="1" kern="0" dirty="0">
                  <a:solidFill>
                    <a:prstClr val="black"/>
                  </a:solidFill>
                  <a:latin typeface="Arial" pitchFamily="34" charset="0"/>
                  <a:ea typeface="ＭＳ Ｐゴシック" pitchFamily="34" charset="-128"/>
                  <a:cs typeface="Arial" charset="0"/>
                </a:rPr>
                <a:t>Months Since Entry</a:t>
              </a:r>
            </a:p>
          </p:txBody>
        </p:sp>
        <p:sp>
          <p:nvSpPr>
            <p:cNvPr id="24" name="TextBox 23">
              <a:extLst>
                <a:ext uri="{FF2B5EF4-FFF2-40B4-BE49-F238E27FC236}">
                  <a16:creationId xmlns:a16="http://schemas.microsoft.com/office/drawing/2014/main" id="{B3474C1A-DCDC-4F41-9504-944B0017914E}"/>
                </a:ext>
              </a:extLst>
            </p:cNvPr>
            <p:cNvSpPr txBox="1"/>
            <p:nvPr/>
          </p:nvSpPr>
          <p:spPr>
            <a:xfrm rot="16200000">
              <a:off x="183450" y="3064800"/>
              <a:ext cx="1701563" cy="319829"/>
            </a:xfrm>
            <a:prstGeom prst="rect">
              <a:avLst/>
            </a:prstGeom>
            <a:noFill/>
          </p:spPr>
          <p:txBody>
            <a:bodyPr>
              <a:spAutoFit/>
            </a:bodyPr>
            <a:lstStyle/>
            <a:p>
              <a:pPr algn="ctr" defTabSz="457200" eaLnBrk="1" fontAlgn="auto" hangingPunct="1">
                <a:spcBef>
                  <a:spcPts val="0"/>
                </a:spcBef>
                <a:spcAft>
                  <a:spcPts val="0"/>
                </a:spcAft>
                <a:defRPr/>
              </a:pPr>
              <a:r>
                <a:rPr lang="en-US" sz="1200" b="1" kern="0" dirty="0">
                  <a:solidFill>
                    <a:prstClr val="black"/>
                  </a:solidFill>
                  <a:latin typeface="Arial" pitchFamily="34" charset="0"/>
                  <a:ea typeface="ＭＳ Ｐゴシック" pitchFamily="34" charset="-128"/>
                  <a:cs typeface="Arial" charset="0"/>
                </a:rPr>
                <a:t>Vaccine Efficacy</a:t>
              </a:r>
            </a:p>
          </p:txBody>
        </p:sp>
        <p:sp>
          <p:nvSpPr>
            <p:cNvPr id="25" name="TextBox 24">
              <a:extLst>
                <a:ext uri="{FF2B5EF4-FFF2-40B4-BE49-F238E27FC236}">
                  <a16:creationId xmlns:a16="http://schemas.microsoft.com/office/drawing/2014/main" id="{F2965277-70F7-44FB-9953-DF68350EE7EF}"/>
                </a:ext>
              </a:extLst>
            </p:cNvPr>
            <p:cNvSpPr txBox="1"/>
            <p:nvPr/>
          </p:nvSpPr>
          <p:spPr>
            <a:xfrm>
              <a:off x="1866891" y="4435849"/>
              <a:ext cx="4542436" cy="238441"/>
            </a:xfrm>
            <a:prstGeom prst="rect">
              <a:avLst/>
            </a:prstGeom>
            <a:noFill/>
          </p:spPr>
          <p:txBody>
            <a:bodyPr wrap="none">
              <a:spAutoFit/>
            </a:bodyPr>
            <a:lstStyle/>
            <a:p>
              <a:pPr defTabSz="457200" eaLnBrk="1" fontAlgn="auto" hangingPunct="1">
                <a:spcBef>
                  <a:spcPts val="0"/>
                </a:spcBef>
                <a:spcAft>
                  <a:spcPts val="0"/>
                </a:spcAft>
                <a:defRPr/>
              </a:pPr>
              <a:r>
                <a:rPr lang="en-US" sz="1200" kern="0" dirty="0">
                  <a:solidFill>
                    <a:prstClr val="black"/>
                  </a:solidFill>
                  <a:latin typeface="Arial" pitchFamily="34" charset="0"/>
                  <a:ea typeface="ＭＳ Ｐゴシック" pitchFamily="34" charset="-128"/>
                  <a:cs typeface="Arial" charset="0"/>
                </a:rPr>
                <a:t>Efficacy (t) = [1 - cumulative incidence ratio (vaccine/placebo) by time t]×100%</a:t>
              </a:r>
            </a:p>
          </p:txBody>
        </p:sp>
        <p:sp>
          <p:nvSpPr>
            <p:cNvPr id="26" name="TextBox 25">
              <a:extLst>
                <a:ext uri="{FF2B5EF4-FFF2-40B4-BE49-F238E27FC236}">
                  <a16:creationId xmlns:a16="http://schemas.microsoft.com/office/drawing/2014/main" id="{87801B9A-2E5A-4669-9614-76A17E5F9AB0}"/>
                </a:ext>
              </a:extLst>
            </p:cNvPr>
            <p:cNvSpPr txBox="1"/>
            <p:nvPr/>
          </p:nvSpPr>
          <p:spPr>
            <a:xfrm>
              <a:off x="3508315" y="3772953"/>
              <a:ext cx="4293801" cy="373843"/>
            </a:xfrm>
            <a:prstGeom prst="rect">
              <a:avLst/>
            </a:prstGeom>
            <a:noFill/>
          </p:spPr>
          <p:txBody>
            <a:bodyPr wrap="none">
              <a:spAutoFit/>
            </a:bodyPr>
            <a:lstStyle/>
            <a:p>
              <a:pPr defTabSz="457200" eaLnBrk="1" fontAlgn="auto" hangingPunct="1">
                <a:spcBef>
                  <a:spcPts val="0"/>
                </a:spcBef>
                <a:spcAft>
                  <a:spcPts val="0"/>
                </a:spcAft>
                <a:defRPr/>
              </a:pPr>
              <a:r>
                <a:rPr lang="en-US" sz="1400" kern="0" dirty="0">
                  <a:solidFill>
                    <a:prstClr val="black"/>
                  </a:solidFill>
                  <a:latin typeface="Arial" pitchFamily="34" charset="0"/>
                  <a:ea typeface="ＭＳ Ｐゴシック" pitchFamily="34" charset="-128"/>
                  <a:cs typeface="Arial" charset="0"/>
                </a:rPr>
                <a:t>Point and 95% confidence interval estimates</a:t>
              </a:r>
            </a:p>
          </p:txBody>
        </p:sp>
      </p:grpSp>
      <p:sp>
        <p:nvSpPr>
          <p:cNvPr id="31" name="Rectangle 30">
            <a:extLst>
              <a:ext uri="{FF2B5EF4-FFF2-40B4-BE49-F238E27FC236}">
                <a16:creationId xmlns:a16="http://schemas.microsoft.com/office/drawing/2014/main" id="{C43887CA-8522-4EDA-B19A-74F5126A26EF}"/>
              </a:ext>
            </a:extLst>
          </p:cNvPr>
          <p:cNvSpPr/>
          <p:nvPr/>
        </p:nvSpPr>
        <p:spPr>
          <a:xfrm>
            <a:off x="8420420" y="4964177"/>
            <a:ext cx="3410595" cy="584775"/>
          </a:xfrm>
          <a:prstGeom prst="rect">
            <a:avLst/>
          </a:prstGeom>
        </p:spPr>
        <p:txBody>
          <a:bodyPr wrap="square">
            <a:spAutoFit/>
          </a:bodyPr>
          <a:lstStyle/>
          <a:p>
            <a:r>
              <a:rPr lang="en-US" sz="1600" kern="0" dirty="0" err="1">
                <a:latin typeface="Source Sans Pro SemiBold" panose="020B0603030403020204" pitchFamily="34" charset="0"/>
                <a:ea typeface="Source Sans Pro SemiBold" panose="020B0603030403020204" pitchFamily="34" charset="0"/>
              </a:rPr>
              <a:t>Rerks-Ngarm</a:t>
            </a:r>
            <a:r>
              <a:rPr lang="en-US" sz="1600" kern="0" dirty="0">
                <a:latin typeface="Source Sans Pro SemiBold" panose="020B0603030403020204" pitchFamily="34" charset="0"/>
                <a:ea typeface="Source Sans Pro SemiBold" panose="020B0603030403020204" pitchFamily="34" charset="0"/>
              </a:rPr>
              <a:t> </a:t>
            </a:r>
            <a:r>
              <a:rPr lang="en-US" sz="1600" i="1" kern="0" dirty="0">
                <a:latin typeface="Source Sans Pro SemiBold" panose="020B0603030403020204" pitchFamily="34" charset="0"/>
                <a:ea typeface="Source Sans Pro SemiBold" panose="020B0603030403020204" pitchFamily="34" charset="0"/>
              </a:rPr>
              <a:t>et al</a:t>
            </a:r>
            <a:r>
              <a:rPr lang="en-US" sz="1600" kern="0" dirty="0">
                <a:latin typeface="Source Sans Pro SemiBold" panose="020B0603030403020204" pitchFamily="34" charset="0"/>
                <a:ea typeface="Source Sans Pro SemiBold" panose="020B0603030403020204" pitchFamily="34" charset="0"/>
              </a:rPr>
              <a:t>., </a:t>
            </a:r>
            <a:r>
              <a:rPr lang="en-US" sz="1600" i="1" kern="0" dirty="0">
                <a:latin typeface="Source Sans Pro SemiBold" panose="020B0603030403020204" pitchFamily="34" charset="0"/>
                <a:ea typeface="Source Sans Pro SemiBold" panose="020B0603030403020204" pitchFamily="34" charset="0"/>
              </a:rPr>
              <a:t>NEJM</a:t>
            </a:r>
            <a:r>
              <a:rPr lang="en-US" sz="1600" kern="0" dirty="0">
                <a:latin typeface="Source Sans Pro SemiBold" panose="020B0603030403020204" pitchFamily="34" charset="0"/>
                <a:ea typeface="Source Sans Pro SemiBold" panose="020B0603030403020204" pitchFamily="34" charset="0"/>
              </a:rPr>
              <a:t> 2009  </a:t>
            </a:r>
          </a:p>
          <a:p>
            <a:r>
              <a:rPr lang="en-US" sz="1600" kern="0" dirty="0">
                <a:latin typeface="Source Sans Pro SemiBold" panose="020B0603030403020204" pitchFamily="34" charset="0"/>
                <a:ea typeface="Source Sans Pro SemiBold" panose="020B0603030403020204" pitchFamily="34" charset="0"/>
              </a:rPr>
              <a:t>Robb </a:t>
            </a:r>
            <a:r>
              <a:rPr lang="en-US" sz="1600" i="1" kern="0" dirty="0">
                <a:latin typeface="Source Sans Pro SemiBold" panose="020B0603030403020204" pitchFamily="34" charset="0"/>
                <a:ea typeface="Source Sans Pro SemiBold" panose="020B0603030403020204" pitchFamily="34" charset="0"/>
              </a:rPr>
              <a:t>et al., Lancet </a:t>
            </a:r>
            <a:r>
              <a:rPr lang="en-US" sz="1600" i="1" kern="0" dirty="0" err="1">
                <a:latin typeface="Source Sans Pro SemiBold" panose="020B0603030403020204" pitchFamily="34" charset="0"/>
                <a:ea typeface="Source Sans Pro SemiBold" panose="020B0603030403020204" pitchFamily="34" charset="0"/>
              </a:rPr>
              <a:t>Infec</a:t>
            </a:r>
            <a:r>
              <a:rPr lang="en-US" sz="1600" i="1" kern="0" dirty="0">
                <a:latin typeface="Source Sans Pro SemiBold" panose="020B0603030403020204" pitchFamily="34" charset="0"/>
                <a:ea typeface="Source Sans Pro SemiBold" panose="020B0603030403020204" pitchFamily="34" charset="0"/>
              </a:rPr>
              <a:t>. Dis. </a:t>
            </a:r>
            <a:r>
              <a:rPr lang="en-US" sz="1600" kern="0" dirty="0">
                <a:latin typeface="Source Sans Pro SemiBold" panose="020B0603030403020204" pitchFamily="34" charset="0"/>
                <a:ea typeface="Source Sans Pro SemiBold" panose="020B0603030403020204" pitchFamily="34" charset="0"/>
              </a:rPr>
              <a:t>2012</a:t>
            </a:r>
            <a:endParaRPr lang="en-US" sz="1600" dirty="0">
              <a:latin typeface="Source Sans Pro SemiBold" panose="020B0603030403020204" pitchFamily="34" charset="0"/>
              <a:ea typeface="Source Sans Pro SemiBold" panose="020B0603030403020204" pitchFamily="34" charset="0"/>
            </a:endParaRPr>
          </a:p>
        </p:txBody>
      </p:sp>
      <p:grpSp>
        <p:nvGrpSpPr>
          <p:cNvPr id="29" name="Group 28"/>
          <p:cNvGrpSpPr/>
          <p:nvPr/>
        </p:nvGrpSpPr>
        <p:grpSpPr>
          <a:xfrm>
            <a:off x="2603253" y="1375520"/>
            <a:ext cx="2489195" cy="705488"/>
            <a:chOff x="2603253" y="1375520"/>
            <a:chExt cx="2489195" cy="705488"/>
          </a:xfrm>
        </p:grpSpPr>
        <p:sp>
          <p:nvSpPr>
            <p:cNvPr id="32" name="Right Brace 31">
              <a:extLst>
                <a:ext uri="{FF2B5EF4-FFF2-40B4-BE49-F238E27FC236}">
                  <a16:creationId xmlns:a16="http://schemas.microsoft.com/office/drawing/2014/main" id="{573B0FC1-C327-4D84-B3D5-CC6096CCB12B}"/>
                </a:ext>
              </a:extLst>
            </p:cNvPr>
            <p:cNvSpPr/>
            <p:nvPr/>
          </p:nvSpPr>
          <p:spPr bwMode="auto">
            <a:xfrm rot="16200000">
              <a:off x="3629113" y="850002"/>
              <a:ext cx="376359" cy="2085654"/>
            </a:xfrm>
            <a:prstGeom prst="rightBrace">
              <a:avLst>
                <a:gd name="adj1" fmla="val 38089"/>
                <a:gd name="adj2" fmla="val 50000"/>
              </a:avLst>
            </a:prstGeom>
            <a:solidFill>
              <a:srgbClr val="F8E08E"/>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FF0000"/>
                </a:solidFill>
                <a:effectLst/>
                <a:latin typeface="Times New Roman" pitchFamily="18" charset="0"/>
              </a:endParaRPr>
            </a:p>
          </p:txBody>
        </p:sp>
        <p:sp>
          <p:nvSpPr>
            <p:cNvPr id="33" name="TextBox 32">
              <a:extLst>
                <a:ext uri="{FF2B5EF4-FFF2-40B4-BE49-F238E27FC236}">
                  <a16:creationId xmlns:a16="http://schemas.microsoft.com/office/drawing/2014/main" id="{C5D1D703-02FD-47DA-9A9B-8FA44F5F1FE7}"/>
                </a:ext>
              </a:extLst>
            </p:cNvPr>
            <p:cNvSpPr txBox="1"/>
            <p:nvPr/>
          </p:nvSpPr>
          <p:spPr>
            <a:xfrm>
              <a:off x="2603253" y="1375520"/>
              <a:ext cx="2489195" cy="369332"/>
            </a:xfrm>
            <a:prstGeom prst="rect">
              <a:avLst/>
            </a:prstGeom>
            <a:noFill/>
          </p:spPr>
          <p:txBody>
            <a:bodyPr wrap="square" rtlCol="0">
              <a:spAutoFit/>
            </a:bodyPr>
            <a:lstStyle/>
            <a:p>
              <a:r>
                <a:rPr lang="en-US" dirty="0">
                  <a:solidFill>
                    <a:srgbClr val="FF0000"/>
                  </a:solidFill>
                  <a:latin typeface="Source Sans Pro Black" panose="020B0604020202020204" pitchFamily="34" charset="0"/>
                </a:rPr>
                <a:t>Efficacy 0-12m = 61%</a:t>
              </a:r>
            </a:p>
          </p:txBody>
        </p:sp>
      </p:grpSp>
      <p:sp>
        <p:nvSpPr>
          <p:cNvPr id="34" name="Right Brace 33">
            <a:extLst>
              <a:ext uri="{FF2B5EF4-FFF2-40B4-BE49-F238E27FC236}">
                <a16:creationId xmlns:a16="http://schemas.microsoft.com/office/drawing/2014/main" id="{D81C3017-FF44-44AD-9A68-847B4DA26F00}"/>
              </a:ext>
            </a:extLst>
          </p:cNvPr>
          <p:cNvSpPr/>
          <p:nvPr/>
        </p:nvSpPr>
        <p:spPr bwMode="auto">
          <a:xfrm rot="16200000">
            <a:off x="5745881" y="-857067"/>
            <a:ext cx="606926" cy="6555072"/>
          </a:xfrm>
          <a:prstGeom prst="rightBrace">
            <a:avLst>
              <a:gd name="adj1" fmla="val 38089"/>
              <a:gd name="adj2" fmla="val 50000"/>
            </a:avLst>
          </a:prstGeom>
          <a:no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5" name="TextBox 34">
            <a:extLst>
              <a:ext uri="{FF2B5EF4-FFF2-40B4-BE49-F238E27FC236}">
                <a16:creationId xmlns:a16="http://schemas.microsoft.com/office/drawing/2014/main" id="{ADB775FF-A1C5-4A44-AB40-5AEEB45B8994}"/>
              </a:ext>
            </a:extLst>
          </p:cNvPr>
          <p:cNvSpPr txBox="1"/>
          <p:nvPr/>
        </p:nvSpPr>
        <p:spPr>
          <a:xfrm>
            <a:off x="4855641" y="1753655"/>
            <a:ext cx="2791244" cy="400110"/>
          </a:xfrm>
          <a:prstGeom prst="rect">
            <a:avLst/>
          </a:prstGeom>
          <a:noFill/>
        </p:spPr>
        <p:txBody>
          <a:bodyPr wrap="square" rtlCol="0">
            <a:spAutoFit/>
          </a:bodyPr>
          <a:lstStyle/>
          <a:p>
            <a:r>
              <a:rPr lang="en-US" sz="2000" dirty="0">
                <a:latin typeface="Source Sans Pro Black" panose="020B0604020202020204" pitchFamily="34" charset="0"/>
              </a:rPr>
              <a:t>Efficacy 0-42 m = 31%</a:t>
            </a:r>
          </a:p>
        </p:txBody>
      </p:sp>
    </p:spTree>
    <p:extLst>
      <p:ext uri="{BB962C8B-B14F-4D97-AF65-F5344CB8AC3E}">
        <p14:creationId xmlns:p14="http://schemas.microsoft.com/office/powerpoint/2010/main" val="227902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Content Placeholder 13"/>
          <p:cNvSpPr>
            <a:spLocks noGrp="1"/>
          </p:cNvSpPr>
          <p:nvPr>
            <p:ph sz="half" idx="2"/>
          </p:nvPr>
        </p:nvSpPr>
        <p:spPr/>
        <p:txBody>
          <a:bodyPr/>
          <a:lstStyle/>
          <a:p>
            <a:pPr marL="457200" indent="-457200">
              <a:buFont typeface="Arial" panose="020B0604020202020204" pitchFamily="34" charset="0"/>
              <a:buChar char="•"/>
            </a:pPr>
            <a:r>
              <a:rPr lang="en-US" dirty="0"/>
              <a:t>Characterize the distribution of HIV strains in the two groups</a:t>
            </a:r>
          </a:p>
          <a:p>
            <a:pPr marL="457200" indent="-457200">
              <a:buFont typeface="Arial" panose="020B0604020202020204" pitchFamily="34" charset="0"/>
              <a:buChar char="•"/>
            </a:pPr>
            <a:r>
              <a:rPr lang="en-US" dirty="0"/>
              <a:t>Analyze genetic distances from the vaccine insert</a:t>
            </a:r>
          </a:p>
          <a:p>
            <a:pPr marL="0" indent="0">
              <a:buNone/>
            </a:pPr>
            <a:endParaRPr lang="en-GB" dirty="0"/>
          </a:p>
        </p:txBody>
      </p:sp>
      <p:pic>
        <p:nvPicPr>
          <p:cNvPr id="37" name="Content Placeholder 36"/>
          <p:cNvPicPr>
            <a:picLocks noGrp="1" noChangeAspect="1"/>
          </p:cNvPicPr>
          <p:nvPr>
            <p:ph sz="half" idx="1"/>
          </p:nvPr>
        </p:nvPicPr>
        <p:blipFill>
          <a:blip r:embed="rId3"/>
          <a:stretch>
            <a:fillRect/>
          </a:stretch>
        </p:blipFill>
        <p:spPr>
          <a:xfrm>
            <a:off x="735291" y="1169235"/>
            <a:ext cx="5213374" cy="5541102"/>
          </a:xfrm>
          <a:prstGeom prst="rect">
            <a:avLst/>
          </a:prstGeom>
        </p:spPr>
      </p:pic>
      <p:sp>
        <p:nvSpPr>
          <p:cNvPr id="3" name="TextBox 2">
            <a:extLst>
              <a:ext uri="{FF2B5EF4-FFF2-40B4-BE49-F238E27FC236}">
                <a16:creationId xmlns:a16="http://schemas.microsoft.com/office/drawing/2014/main" id="{184027D7-6BF4-431C-B3D1-1544244DF8E8}"/>
              </a:ext>
            </a:extLst>
          </p:cNvPr>
          <p:cNvSpPr txBox="1"/>
          <p:nvPr/>
        </p:nvSpPr>
        <p:spPr>
          <a:xfrm>
            <a:off x="1650650" y="6586040"/>
            <a:ext cx="1214203" cy="276999"/>
          </a:xfrm>
          <a:prstGeom prst="rect">
            <a:avLst/>
          </a:prstGeom>
          <a:noFill/>
        </p:spPr>
        <p:txBody>
          <a:bodyPr wrap="square" rtlCol="0">
            <a:spAutoFit/>
          </a:bodyPr>
          <a:lstStyle/>
          <a:p>
            <a:r>
              <a:rPr lang="en-US" sz="1200" dirty="0"/>
              <a:t>Genotype</a:t>
            </a:r>
            <a:endParaRPr lang="en-US" sz="1600" dirty="0"/>
          </a:p>
        </p:txBody>
      </p:sp>
      <p:sp>
        <p:nvSpPr>
          <p:cNvPr id="6" name="TextBox 5">
            <a:extLst>
              <a:ext uri="{FF2B5EF4-FFF2-40B4-BE49-F238E27FC236}">
                <a16:creationId xmlns:a16="http://schemas.microsoft.com/office/drawing/2014/main" id="{68E68A66-1DE2-4CE8-AD2D-EF129B304A36}"/>
              </a:ext>
            </a:extLst>
          </p:cNvPr>
          <p:cNvSpPr txBox="1"/>
          <p:nvPr/>
        </p:nvSpPr>
        <p:spPr>
          <a:xfrm>
            <a:off x="3511928" y="6566055"/>
            <a:ext cx="1214203" cy="276999"/>
          </a:xfrm>
          <a:prstGeom prst="rect">
            <a:avLst/>
          </a:prstGeom>
          <a:noFill/>
        </p:spPr>
        <p:txBody>
          <a:bodyPr wrap="square" rtlCol="0">
            <a:spAutoFit/>
          </a:bodyPr>
          <a:lstStyle/>
          <a:p>
            <a:r>
              <a:rPr lang="en-US" sz="1200" dirty="0"/>
              <a:t>Genotype</a:t>
            </a:r>
            <a:endParaRPr lang="en-US" sz="1600" dirty="0"/>
          </a:p>
        </p:txBody>
      </p:sp>
      <p:sp>
        <p:nvSpPr>
          <p:cNvPr id="2" name="Title 1">
            <a:extLst>
              <a:ext uri="{FF2B5EF4-FFF2-40B4-BE49-F238E27FC236}">
                <a16:creationId xmlns:a16="http://schemas.microsoft.com/office/drawing/2014/main" id="{C0750D32-856D-44E5-A055-6B46568954A1}"/>
              </a:ext>
            </a:extLst>
          </p:cNvPr>
          <p:cNvSpPr>
            <a:spLocks noGrp="1"/>
          </p:cNvSpPr>
          <p:nvPr>
            <p:ph type="title"/>
          </p:nvPr>
        </p:nvSpPr>
        <p:spPr/>
        <p:txBody>
          <a:bodyPr>
            <a:normAutofit fontScale="90000"/>
          </a:bodyPr>
          <a:lstStyle/>
          <a:p>
            <a:r>
              <a:rPr lang="en-US" altLang="en-US" dirty="0">
                <a:ea typeface="ヒラギノ角ゴ Pro W3" pitchFamily="2" charset="-128"/>
              </a:rPr>
              <a:t>Are viruses of </a:t>
            </a:r>
            <a:r>
              <a:rPr lang="en-US" altLang="en-US" dirty="0" err="1">
                <a:ea typeface="ヒラギノ角ゴ Pro W3" pitchFamily="2" charset="-128"/>
              </a:rPr>
              <a:t>vaccinees</a:t>
            </a:r>
            <a:r>
              <a:rPr lang="en-US" altLang="en-US" dirty="0">
                <a:ea typeface="ヒラギノ角ゴ Pro W3" pitchFamily="2" charset="-128"/>
              </a:rPr>
              <a:t> different from placebo group? (Sieve analysis)</a:t>
            </a:r>
            <a:endParaRPr lang="en-US" dirty="0"/>
          </a:p>
        </p:txBody>
      </p:sp>
    </p:spTree>
    <p:extLst>
      <p:ext uri="{BB962C8B-B14F-4D97-AF65-F5344CB8AC3E}">
        <p14:creationId xmlns:p14="http://schemas.microsoft.com/office/powerpoint/2010/main" val="2463500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6F62D-E131-40E7-872F-BB4CA133CD96}"/>
              </a:ext>
            </a:extLst>
          </p:cNvPr>
          <p:cNvSpPr>
            <a:spLocks noGrp="1"/>
          </p:cNvSpPr>
          <p:nvPr>
            <p:ph type="title"/>
          </p:nvPr>
        </p:nvSpPr>
        <p:spPr/>
        <p:txBody>
          <a:bodyPr>
            <a:normAutofit fontScale="90000"/>
          </a:bodyPr>
          <a:lstStyle/>
          <a:p>
            <a:r>
              <a:rPr lang="en-US" altLang="en-US"/>
              <a:t>Is effectiveness related to vaccine-related immune responses? (Analysis of immune correlates)</a:t>
            </a:r>
            <a:endParaRPr lang="en-US" dirty="0"/>
          </a:p>
        </p:txBody>
      </p:sp>
      <p:sp>
        <p:nvSpPr>
          <p:cNvPr id="9" name="Content Placeholder 8"/>
          <p:cNvSpPr>
            <a:spLocks noGrp="1"/>
          </p:cNvSpPr>
          <p:nvPr>
            <p:ph idx="1"/>
          </p:nvPr>
        </p:nvSpPr>
        <p:spPr/>
        <p:txBody>
          <a:bodyPr/>
          <a:lstStyle/>
          <a:p>
            <a:r>
              <a:rPr lang="en-US" dirty="0"/>
              <a:t>Vaccine-related immune </a:t>
            </a:r>
            <a:r>
              <a:rPr lang="en-US" smtClean="0"/>
              <a:t>response (Huang TuSY05)</a:t>
            </a:r>
            <a:endParaRPr lang="en-US" dirty="0"/>
          </a:p>
          <a:p>
            <a:r>
              <a:rPr lang="en-US" dirty="0"/>
              <a:t>Effectiveness varies with immune response</a:t>
            </a:r>
          </a:p>
          <a:p>
            <a:endParaRPr lang="en-GB" dirty="0"/>
          </a:p>
        </p:txBody>
      </p:sp>
      <p:grpSp>
        <p:nvGrpSpPr>
          <p:cNvPr id="6" name="Group 5">
            <a:extLst>
              <a:ext uri="{FF2B5EF4-FFF2-40B4-BE49-F238E27FC236}">
                <a16:creationId xmlns:a16="http://schemas.microsoft.com/office/drawing/2014/main" id="{EBB2B111-9818-4467-91E3-005BA9899402}"/>
              </a:ext>
            </a:extLst>
          </p:cNvPr>
          <p:cNvGrpSpPr>
            <a:grpSpLocks noChangeAspect="1"/>
          </p:cNvGrpSpPr>
          <p:nvPr/>
        </p:nvGrpSpPr>
        <p:grpSpPr>
          <a:xfrm>
            <a:off x="6663128" y="2707785"/>
            <a:ext cx="4614472" cy="4039906"/>
            <a:chOff x="233998" y="1189038"/>
            <a:chExt cx="4381500" cy="3428270"/>
          </a:xfrm>
        </p:grpSpPr>
        <p:pic>
          <p:nvPicPr>
            <p:cNvPr id="7" name="Picture 5">
              <a:extLst>
                <a:ext uri="{FF2B5EF4-FFF2-40B4-BE49-F238E27FC236}">
                  <a16:creationId xmlns:a16="http://schemas.microsoft.com/office/drawing/2014/main" id="{603420C0-E472-482C-B5A2-F071D47868F7}"/>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8" y="1531208"/>
              <a:ext cx="43815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13">
              <a:extLst>
                <a:ext uri="{FF2B5EF4-FFF2-40B4-BE49-F238E27FC236}">
                  <a16:creationId xmlns:a16="http://schemas.microsoft.com/office/drawing/2014/main" id="{175120F8-6B83-4F1E-B806-32C8409ECF87}"/>
                </a:ext>
              </a:extLst>
            </p:cNvPr>
            <p:cNvSpPr txBox="1">
              <a:spLocks noChangeArrowheads="1"/>
            </p:cNvSpPr>
            <p:nvPr/>
          </p:nvSpPr>
          <p:spPr bwMode="auto">
            <a:xfrm>
              <a:off x="990540" y="1189038"/>
              <a:ext cx="34925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nSpc>
                  <a:spcPts val="3600"/>
                </a:lnSpc>
                <a:spcBef>
                  <a:spcPct val="20000"/>
                </a:spcBef>
                <a:buClr>
                  <a:schemeClr val="bg1"/>
                </a:buClr>
                <a:defRPr sz="2800">
                  <a:solidFill>
                    <a:srgbClr val="1C3B61"/>
                  </a:solidFill>
                  <a:latin typeface="Arial" pitchFamily="34" charset="0"/>
                  <a:ea typeface="ヒラギノ角ゴ Pro W3" charset="-128"/>
                </a:defRPr>
              </a:lvl1pPr>
              <a:lvl2pPr marL="742950" indent="-285750">
                <a:spcBef>
                  <a:spcPct val="20000"/>
                </a:spcBef>
                <a:buClr>
                  <a:schemeClr val="bg1"/>
                </a:buClr>
                <a:buSzPct val="90000"/>
                <a:buFont typeface="Times New Roman" pitchFamily="18" charset="0"/>
                <a:buChar char="–"/>
                <a:defRPr sz="2400">
                  <a:solidFill>
                    <a:srgbClr val="1C3B61"/>
                  </a:solidFill>
                  <a:latin typeface="Arial" pitchFamily="34" charset="0"/>
                  <a:ea typeface="ヒラギノ角ゴ Pro W3" charset="-128"/>
                </a:defRPr>
              </a:lvl2pPr>
              <a:lvl3pPr marL="1143000" indent="-228600">
                <a:spcBef>
                  <a:spcPct val="20000"/>
                </a:spcBef>
                <a:buClr>
                  <a:schemeClr val="bg1"/>
                </a:buClr>
                <a:buSzPct val="90000"/>
                <a:buChar char="•"/>
                <a:defRPr sz="2000">
                  <a:solidFill>
                    <a:srgbClr val="1C3B61"/>
                  </a:solidFill>
                  <a:latin typeface="Arial" pitchFamily="34" charset="0"/>
                  <a:ea typeface="ヒラギノ角ゴ Pro W3" charset="-128"/>
                </a:defRPr>
              </a:lvl3pPr>
              <a:lvl4pPr marL="1600200" indent="-228600">
                <a:spcBef>
                  <a:spcPct val="20000"/>
                </a:spcBef>
                <a:buClr>
                  <a:schemeClr val="bg1"/>
                </a:buClr>
                <a:buSzPct val="80000"/>
                <a:buFont typeface="Times New Roman" pitchFamily="18" charset="0"/>
                <a:buChar char="–"/>
                <a:defRPr>
                  <a:solidFill>
                    <a:srgbClr val="1C3B61"/>
                  </a:solidFill>
                  <a:latin typeface="Arial" pitchFamily="34" charset="0"/>
                  <a:ea typeface="ヒラギノ角ゴ Pro W3" charset="-128"/>
                </a:defRPr>
              </a:lvl4pPr>
              <a:lvl5pPr marL="2057400" indent="-228600">
                <a:spcBef>
                  <a:spcPct val="20000"/>
                </a:spcBef>
                <a:buClr>
                  <a:schemeClr val="bg1"/>
                </a:buClr>
                <a:buSzPct val="70000"/>
                <a:buChar char="•"/>
                <a:defRPr>
                  <a:solidFill>
                    <a:srgbClr val="1C3B61"/>
                  </a:solidFill>
                  <a:latin typeface="Arial" pitchFamily="34" charset="0"/>
                  <a:ea typeface="ヒラギノ角ゴ Pro W3" charset="-128"/>
                </a:defRPr>
              </a:lvl5pPr>
              <a:lvl6pPr marL="2514600" indent="-228600" eaLnBrk="0" fontAlgn="base" hangingPunct="0">
                <a:spcBef>
                  <a:spcPct val="20000"/>
                </a:spcBef>
                <a:spcAft>
                  <a:spcPct val="0"/>
                </a:spcAft>
                <a:buClr>
                  <a:schemeClr val="bg1"/>
                </a:buClr>
                <a:buSzPct val="70000"/>
                <a:buChar char="•"/>
                <a:defRPr>
                  <a:solidFill>
                    <a:srgbClr val="1C3B61"/>
                  </a:solidFill>
                  <a:latin typeface="Arial" pitchFamily="34" charset="0"/>
                  <a:ea typeface="ヒラギノ角ゴ Pro W3" charset="-128"/>
                </a:defRPr>
              </a:lvl6pPr>
              <a:lvl7pPr marL="2971800" indent="-228600" eaLnBrk="0" fontAlgn="base" hangingPunct="0">
                <a:spcBef>
                  <a:spcPct val="20000"/>
                </a:spcBef>
                <a:spcAft>
                  <a:spcPct val="0"/>
                </a:spcAft>
                <a:buClr>
                  <a:schemeClr val="bg1"/>
                </a:buClr>
                <a:buSzPct val="70000"/>
                <a:buChar char="•"/>
                <a:defRPr>
                  <a:solidFill>
                    <a:srgbClr val="1C3B61"/>
                  </a:solidFill>
                  <a:latin typeface="Arial" pitchFamily="34" charset="0"/>
                  <a:ea typeface="ヒラギノ角ゴ Pro W3" charset="-128"/>
                </a:defRPr>
              </a:lvl7pPr>
              <a:lvl8pPr marL="3429000" indent="-228600" eaLnBrk="0" fontAlgn="base" hangingPunct="0">
                <a:spcBef>
                  <a:spcPct val="20000"/>
                </a:spcBef>
                <a:spcAft>
                  <a:spcPct val="0"/>
                </a:spcAft>
                <a:buClr>
                  <a:schemeClr val="bg1"/>
                </a:buClr>
                <a:buSzPct val="70000"/>
                <a:buChar char="•"/>
                <a:defRPr>
                  <a:solidFill>
                    <a:srgbClr val="1C3B61"/>
                  </a:solidFill>
                  <a:latin typeface="Arial" pitchFamily="34" charset="0"/>
                  <a:ea typeface="ヒラギノ角ゴ Pro W3" charset="-128"/>
                </a:defRPr>
              </a:lvl8pPr>
              <a:lvl9pPr marL="3886200" indent="-228600" eaLnBrk="0" fontAlgn="base" hangingPunct="0">
                <a:spcBef>
                  <a:spcPct val="20000"/>
                </a:spcBef>
                <a:spcAft>
                  <a:spcPct val="0"/>
                </a:spcAft>
                <a:buClr>
                  <a:schemeClr val="bg1"/>
                </a:buClr>
                <a:buSzPct val="70000"/>
                <a:buChar char="•"/>
                <a:defRPr>
                  <a:solidFill>
                    <a:srgbClr val="1C3B61"/>
                  </a:solidFill>
                  <a:latin typeface="Arial" pitchFamily="34" charset="0"/>
                  <a:ea typeface="ヒラギノ角ゴ Pro W3" charset="-128"/>
                </a:defRPr>
              </a:lvl9pPr>
            </a:lstStyle>
            <a:p>
              <a:pPr eaLnBrk="1" hangingPunct="1">
                <a:lnSpc>
                  <a:spcPct val="100000"/>
                </a:lnSpc>
                <a:spcBef>
                  <a:spcPct val="0"/>
                </a:spcBef>
                <a:buClrTx/>
              </a:pPr>
              <a:r>
                <a:rPr lang="en-US" altLang="en-US" sz="1600" b="1" dirty="0">
                  <a:solidFill>
                    <a:srgbClr val="404041"/>
                  </a:solidFill>
                  <a:latin typeface="Calibri" pitchFamily="34" charset="0"/>
                </a:rPr>
                <a:t>RV144 </a:t>
              </a:r>
              <a:r>
                <a:rPr lang="en-US" altLang="en-US" sz="1600" b="1" dirty="0" err="1">
                  <a:solidFill>
                    <a:srgbClr val="404041"/>
                  </a:solidFill>
                  <a:latin typeface="Calibri" pitchFamily="34" charset="0"/>
                </a:rPr>
                <a:t>CoR</a:t>
              </a:r>
              <a:r>
                <a:rPr lang="en-US" altLang="en-US" sz="1600" b="1" dirty="0">
                  <a:solidFill>
                    <a:srgbClr val="404041"/>
                  </a:solidFill>
                  <a:latin typeface="Calibri" pitchFamily="34" charset="0"/>
                </a:rPr>
                <a:t>: Estimated Infection Rates</a:t>
              </a:r>
            </a:p>
          </p:txBody>
        </p:sp>
      </p:grpSp>
      <p:pic>
        <p:nvPicPr>
          <p:cNvPr id="10" name="Picture 9">
            <a:extLst>
              <a:ext uri="{FF2B5EF4-FFF2-40B4-BE49-F238E27FC236}">
                <a16:creationId xmlns:a16="http://schemas.microsoft.com/office/drawing/2014/main" id="{2B47A14A-C5E9-4BAD-94CA-C61ABF0EBC12}"/>
              </a:ext>
            </a:extLst>
          </p:cNvPr>
          <p:cNvPicPr>
            <a:picLocks noChangeAspect="1"/>
          </p:cNvPicPr>
          <p:nvPr/>
        </p:nvPicPr>
        <p:blipFill>
          <a:blip r:embed="rId4"/>
          <a:stretch>
            <a:fillRect/>
          </a:stretch>
        </p:blipFill>
        <p:spPr>
          <a:xfrm>
            <a:off x="428545" y="2744361"/>
            <a:ext cx="5727852" cy="3917492"/>
          </a:xfrm>
          <a:prstGeom prst="rect">
            <a:avLst/>
          </a:prstGeom>
        </p:spPr>
      </p:pic>
      <p:sp>
        <p:nvSpPr>
          <p:cNvPr id="11" name="TextBox 10">
            <a:extLst>
              <a:ext uri="{FF2B5EF4-FFF2-40B4-BE49-F238E27FC236}">
                <a16:creationId xmlns:a16="http://schemas.microsoft.com/office/drawing/2014/main" id="{82E50E67-B1B9-4259-8332-5722E0C82ABF}"/>
              </a:ext>
            </a:extLst>
          </p:cNvPr>
          <p:cNvSpPr txBox="1"/>
          <p:nvPr/>
        </p:nvSpPr>
        <p:spPr>
          <a:xfrm>
            <a:off x="5385859" y="6529381"/>
            <a:ext cx="2554538" cy="400110"/>
          </a:xfrm>
          <a:prstGeom prst="rect">
            <a:avLst/>
          </a:prstGeom>
          <a:noFill/>
        </p:spPr>
        <p:txBody>
          <a:bodyPr wrap="square" rtlCol="0">
            <a:spAutoFit/>
          </a:bodyPr>
          <a:lstStyle/>
          <a:p>
            <a:r>
              <a:rPr lang="en-US" sz="2000" i="1" dirty="0">
                <a:latin typeface="Source Sans Pro Black" panose="020B0803030403020204" pitchFamily="34" charset="0"/>
                <a:ea typeface="Source Sans Pro Black" panose="020B0803030403020204" pitchFamily="34" charset="0"/>
              </a:rPr>
              <a:t>Haynes 2012 NEJM</a:t>
            </a:r>
          </a:p>
        </p:txBody>
      </p:sp>
    </p:spTree>
    <p:extLst>
      <p:ext uri="{BB962C8B-B14F-4D97-AF65-F5344CB8AC3E}">
        <p14:creationId xmlns:p14="http://schemas.microsoft.com/office/powerpoint/2010/main" val="402803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a:t> What does Partial Efficacy mean for Vaccine Trials?</a:t>
            </a:r>
            <a:endParaRPr lang="en-US" dirty="0"/>
          </a:p>
        </p:txBody>
      </p:sp>
      <p:pic>
        <p:nvPicPr>
          <p:cNvPr id="92166" name="Picture 4" descr="HIV Vaccine Trials Ne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0998" y="5852403"/>
            <a:ext cx="10810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Table 10"/>
          <p:cNvGraphicFramePr>
            <a:graphicFrameLocks noGrp="1"/>
          </p:cNvGraphicFramePr>
          <p:nvPr>
            <p:extLst>
              <p:ext uri="{D42A27DB-BD31-4B8C-83A1-F6EECF244321}">
                <p14:modId xmlns:p14="http://schemas.microsoft.com/office/powerpoint/2010/main" val="812179198"/>
              </p:ext>
            </p:extLst>
          </p:nvPr>
        </p:nvGraphicFramePr>
        <p:xfrm>
          <a:off x="750459" y="2359880"/>
          <a:ext cx="10691083" cy="3559282"/>
        </p:xfrm>
        <a:graphic>
          <a:graphicData uri="http://schemas.openxmlformats.org/drawingml/2006/table">
            <a:tbl>
              <a:tblPr firstRow="1" bandRow="1">
                <a:tableStyleId>{21E4AEA4-8DFA-4A89-87EB-49C32662AFE0}</a:tableStyleId>
              </a:tblPr>
              <a:tblGrid>
                <a:gridCol w="2250754">
                  <a:extLst>
                    <a:ext uri="{9D8B030D-6E8A-4147-A177-3AD203B41FA5}">
                      <a16:colId xmlns:a16="http://schemas.microsoft.com/office/drawing/2014/main" val="20000"/>
                    </a:ext>
                  </a:extLst>
                </a:gridCol>
                <a:gridCol w="2813443">
                  <a:extLst>
                    <a:ext uri="{9D8B030D-6E8A-4147-A177-3AD203B41FA5}">
                      <a16:colId xmlns:a16="http://schemas.microsoft.com/office/drawing/2014/main" val="20001"/>
                    </a:ext>
                  </a:extLst>
                </a:gridCol>
                <a:gridCol w="2813443">
                  <a:extLst>
                    <a:ext uri="{9D8B030D-6E8A-4147-A177-3AD203B41FA5}">
                      <a16:colId xmlns:a16="http://schemas.microsoft.com/office/drawing/2014/main" val="20002"/>
                    </a:ext>
                  </a:extLst>
                </a:gridCol>
                <a:gridCol w="2813443">
                  <a:extLst>
                    <a:ext uri="{9D8B030D-6E8A-4147-A177-3AD203B41FA5}">
                      <a16:colId xmlns:a16="http://schemas.microsoft.com/office/drawing/2014/main" val="20003"/>
                    </a:ext>
                  </a:extLst>
                </a:gridCol>
              </a:tblGrid>
              <a:tr h="6019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solidFill>
                          <a:schemeClr val="tx1"/>
                        </a:solidFill>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a:t>Est.</a:t>
                      </a:r>
                      <a:r>
                        <a:rPr lang="en-US" sz="2000" baseline="0"/>
                        <a:t> VE near 0</a:t>
                      </a:r>
                      <a:endParaRPr lang="en-US" sz="2000" b="1" i="0" dirty="0">
                        <a:solidFill>
                          <a:schemeClr val="accent4"/>
                        </a:solidFill>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a:t>Est.</a:t>
                      </a:r>
                      <a:r>
                        <a:rPr lang="en-US" sz="2000" baseline="0"/>
                        <a:t> VE    intermediate</a:t>
                      </a:r>
                      <a:endParaRPr lang="en-US" sz="2000" b="1" i="0" dirty="0">
                        <a:solidFill>
                          <a:schemeClr val="accent4"/>
                        </a:solidFill>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a:t>Est.</a:t>
                      </a:r>
                      <a:r>
                        <a:rPr lang="en-US" sz="2000" baseline="0"/>
                        <a:t> VE high</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aseline="0"/>
                        <a:t>and durable</a:t>
                      </a:r>
                      <a:r>
                        <a:rPr lang="en-US" sz="2000"/>
                        <a:t>  </a:t>
                      </a:r>
                      <a:endParaRPr lang="en-US" sz="2000" b="1" i="0" dirty="0">
                        <a:solidFill>
                          <a:schemeClr val="accent4"/>
                        </a:solidFill>
                        <a:latin typeface="+mn-lt"/>
                      </a:endParaRPr>
                    </a:p>
                  </a:txBody>
                  <a:tcPr/>
                </a:tc>
                <a:extLst>
                  <a:ext uri="{0D108BD9-81ED-4DB2-BD59-A6C34878D82A}">
                    <a16:rowId xmlns:a16="http://schemas.microsoft.com/office/drawing/2014/main" val="10000"/>
                  </a:ext>
                </a:extLst>
              </a:tr>
              <a:tr h="13048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a:t>Action</a:t>
                      </a:r>
                      <a:r>
                        <a:rPr lang="en-US" sz="2000" kern="1200" baseline="0"/>
                        <a:t> from primary study result</a:t>
                      </a:r>
                      <a:endParaRPr lang="en-US" sz="2000" kern="1200"/>
                    </a:p>
                    <a:p>
                      <a:endParaRPr lang="en-US" sz="2000" b="1" dirty="0">
                        <a:solidFill>
                          <a:schemeClr val="tx1"/>
                        </a:solidFill>
                        <a:latin typeface="+mn-lt"/>
                      </a:endParaRPr>
                    </a:p>
                  </a:txBody>
                  <a:tcPr/>
                </a:tc>
                <a:tc>
                  <a:txBody>
                    <a:bodyPr/>
                    <a:lstStyle/>
                    <a:p>
                      <a:pPr algn="ctr"/>
                      <a:r>
                        <a:rPr lang="en-US" sz="2000"/>
                        <a:t>Screen out vaccine concept</a:t>
                      </a:r>
                      <a:r>
                        <a:rPr lang="en-US" sz="2000" baseline="0"/>
                        <a:t> or regimen</a:t>
                      </a:r>
                      <a:endParaRPr lang="en-US" sz="2000" dirty="0">
                        <a:solidFill>
                          <a:schemeClr val="tx1"/>
                        </a:solidFill>
                        <a:latin typeface="+mn-lt"/>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000"/>
                        <a:t>Generates rationale for developing a refined regimen to advance</a:t>
                      </a:r>
                      <a:r>
                        <a:rPr lang="en-US" sz="2000" baseline="0"/>
                        <a:t> to </a:t>
                      </a:r>
                      <a:r>
                        <a:rPr lang="en-US" sz="2000"/>
                        <a:t>Phase 3</a:t>
                      </a:r>
                      <a:endParaRPr lang="en-US" sz="2000" dirty="0">
                        <a:solidFill>
                          <a:schemeClr val="tx1"/>
                        </a:solidFill>
                        <a:latin typeface="+mn-lt"/>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000"/>
                        <a:t>May</a:t>
                      </a:r>
                      <a:r>
                        <a:rPr lang="en-US" sz="2000" baseline="0"/>
                        <a:t> c</a:t>
                      </a:r>
                      <a:r>
                        <a:rPr lang="en-US" sz="2000"/>
                        <a:t>onstitute evidence basis</a:t>
                      </a:r>
                      <a:r>
                        <a:rPr lang="en-US" sz="2000" baseline="0"/>
                        <a:t> for licensure</a:t>
                      </a:r>
                      <a:endParaRPr lang="en-US" sz="2000" dirty="0">
                        <a:solidFill>
                          <a:schemeClr val="tx1"/>
                        </a:solidFill>
                        <a:latin typeface="+mn-lt"/>
                      </a:endParaRPr>
                    </a:p>
                  </a:txBody>
                  <a:tcPr/>
                </a:tc>
                <a:extLst>
                  <a:ext uri="{0D108BD9-81ED-4DB2-BD59-A6C34878D82A}">
                    <a16:rowId xmlns:a16="http://schemas.microsoft.com/office/drawing/2014/main" val="10001"/>
                  </a:ext>
                </a:extLst>
              </a:tr>
              <a:tr h="1547602">
                <a:tc>
                  <a:txBody>
                    <a:bodyPr/>
                    <a:lstStyle/>
                    <a:p>
                      <a:r>
                        <a:rPr lang="en-US" sz="2000" dirty="0"/>
                        <a:t>Role of immunogenicity and correlates analyses</a:t>
                      </a:r>
                      <a:endParaRPr lang="en-US" sz="2000" b="1" dirty="0">
                        <a:solidFill>
                          <a:schemeClr val="tx1"/>
                        </a:solidFill>
                        <a:latin typeface="+mn-lt"/>
                      </a:endParaRPr>
                    </a:p>
                  </a:txBody>
                  <a:tcPr/>
                </a:tc>
                <a:tc>
                  <a:txBody>
                    <a:bodyPr/>
                    <a:lstStyle/>
                    <a:p>
                      <a:pPr algn="ctr"/>
                      <a:r>
                        <a:rPr lang="en-US" sz="2000" dirty="0"/>
                        <a:t>Characterizing vaccine may help</a:t>
                      </a:r>
                      <a:r>
                        <a:rPr lang="en-US" sz="2000" baseline="0" dirty="0"/>
                        <a:t> document the</a:t>
                      </a:r>
                      <a:r>
                        <a:rPr lang="en-US" sz="2000" dirty="0"/>
                        <a:t> phenotype</a:t>
                      </a:r>
                      <a:r>
                        <a:rPr lang="en-US" sz="2000" baseline="0" dirty="0"/>
                        <a:t> of a non-efficacious vaccine</a:t>
                      </a:r>
                      <a:endParaRPr lang="en-US" sz="2000" dirty="0">
                        <a:solidFill>
                          <a:schemeClr val="tx1"/>
                        </a:solidFill>
                        <a:latin typeface="+mn-lt"/>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000"/>
                        <a:t>Knowledge</a:t>
                      </a:r>
                      <a:r>
                        <a:rPr lang="en-US" sz="2000" baseline="0"/>
                        <a:t> </a:t>
                      </a:r>
                      <a:r>
                        <a:rPr lang="en-US" sz="2000"/>
                        <a:t>of correlates used to refine</a:t>
                      </a:r>
                      <a:r>
                        <a:rPr lang="en-US" sz="2000" baseline="0"/>
                        <a:t> the</a:t>
                      </a:r>
                      <a:r>
                        <a:rPr lang="en-US" sz="2000"/>
                        <a:t> regimen</a:t>
                      </a:r>
                      <a:endParaRPr lang="en-US" sz="2000" dirty="0">
                        <a:solidFill>
                          <a:schemeClr val="tx1"/>
                        </a:solidFill>
                        <a:latin typeface="+mn-lt"/>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000" dirty="0"/>
                        <a:t>Knowledge of correlates used for vaccine implementation, bridging, and modeling</a:t>
                      </a:r>
                      <a:endParaRPr lang="en-US" sz="2000" dirty="0">
                        <a:solidFill>
                          <a:schemeClr val="tx1"/>
                        </a:solidFill>
                        <a:latin typeface="+mn-lt"/>
                      </a:endParaRPr>
                    </a:p>
                  </a:txBody>
                  <a:tcPr/>
                </a:tc>
                <a:extLst>
                  <a:ext uri="{0D108BD9-81ED-4DB2-BD59-A6C34878D82A}">
                    <a16:rowId xmlns:a16="http://schemas.microsoft.com/office/drawing/2014/main" val="10002"/>
                  </a:ext>
                </a:extLst>
              </a:tr>
            </a:tbl>
          </a:graphicData>
        </a:graphic>
      </p:graphicFrame>
      <p:grpSp>
        <p:nvGrpSpPr>
          <p:cNvPr id="19" name="Group 18"/>
          <p:cNvGrpSpPr/>
          <p:nvPr/>
        </p:nvGrpSpPr>
        <p:grpSpPr>
          <a:xfrm>
            <a:off x="3877901" y="1149789"/>
            <a:ext cx="6346476" cy="1033309"/>
            <a:chOff x="2093536" y="1923803"/>
            <a:chExt cx="6147177" cy="920875"/>
          </a:xfrm>
        </p:grpSpPr>
        <p:grpSp>
          <p:nvGrpSpPr>
            <p:cNvPr id="5" name="Group 4"/>
            <p:cNvGrpSpPr/>
            <p:nvPr/>
          </p:nvGrpSpPr>
          <p:grpSpPr>
            <a:xfrm>
              <a:off x="2093536" y="2349684"/>
              <a:ext cx="6147177" cy="494994"/>
              <a:chOff x="2093536" y="2207184"/>
              <a:chExt cx="6147177" cy="494994"/>
            </a:xfrm>
          </p:grpSpPr>
          <p:cxnSp>
            <p:nvCxnSpPr>
              <p:cNvPr id="13" name="Straight Arrow Connector 12"/>
              <p:cNvCxnSpPr/>
              <p:nvPr/>
            </p:nvCxnSpPr>
            <p:spPr>
              <a:xfrm flipV="1">
                <a:off x="2093536" y="2323071"/>
                <a:ext cx="6147177" cy="19050"/>
              </a:xfrm>
              <a:prstGeom prst="straightConnector1">
                <a:avLst/>
              </a:prstGeom>
              <a:ln w="31750">
                <a:solidFill>
                  <a:schemeClr val="accent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13075" y="2207184"/>
                <a:ext cx="0" cy="250825"/>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187157" y="2207184"/>
                <a:ext cx="0" cy="250825"/>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361238" y="2207184"/>
                <a:ext cx="0" cy="252412"/>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743199" y="2427890"/>
                <a:ext cx="551793" cy="274288"/>
              </a:xfrm>
              <a:prstGeom prst="rect">
                <a:avLst/>
              </a:prstGeom>
              <a:noFill/>
            </p:spPr>
            <p:txBody>
              <a:bodyPr wrap="square" rtlCol="0">
                <a:spAutoFit/>
              </a:bodyPr>
              <a:lstStyle/>
              <a:p>
                <a:pPr algn="ctr"/>
                <a:r>
                  <a:rPr lang="en-US" sz="1400" b="1" dirty="0">
                    <a:latin typeface="+mj-lt"/>
                  </a:rPr>
                  <a:t>0%</a:t>
                </a:r>
              </a:p>
            </p:txBody>
          </p:sp>
          <p:sp>
            <p:nvSpPr>
              <p:cNvPr id="17" name="TextBox 16"/>
              <p:cNvSpPr txBox="1"/>
              <p:nvPr/>
            </p:nvSpPr>
            <p:spPr>
              <a:xfrm>
                <a:off x="4919116" y="2427890"/>
                <a:ext cx="551793" cy="274288"/>
              </a:xfrm>
              <a:prstGeom prst="rect">
                <a:avLst/>
              </a:prstGeom>
              <a:noFill/>
            </p:spPr>
            <p:txBody>
              <a:bodyPr wrap="square" rtlCol="0">
                <a:spAutoFit/>
              </a:bodyPr>
              <a:lstStyle/>
              <a:p>
                <a:pPr algn="ctr"/>
                <a:r>
                  <a:rPr lang="en-US" sz="1400" b="1" dirty="0">
                    <a:latin typeface="+mj-lt"/>
                  </a:rPr>
                  <a:t>40%</a:t>
                </a:r>
              </a:p>
            </p:txBody>
          </p:sp>
          <p:sp>
            <p:nvSpPr>
              <p:cNvPr id="18" name="TextBox 17"/>
              <p:cNvSpPr txBox="1"/>
              <p:nvPr/>
            </p:nvSpPr>
            <p:spPr>
              <a:xfrm>
                <a:off x="7095033" y="2427890"/>
                <a:ext cx="551793" cy="274288"/>
              </a:xfrm>
              <a:prstGeom prst="rect">
                <a:avLst/>
              </a:prstGeom>
              <a:noFill/>
            </p:spPr>
            <p:txBody>
              <a:bodyPr wrap="square" rtlCol="0">
                <a:spAutoFit/>
              </a:bodyPr>
              <a:lstStyle/>
              <a:p>
                <a:pPr algn="ctr"/>
                <a:r>
                  <a:rPr lang="en-US" sz="1400" b="1" dirty="0">
                    <a:latin typeface="+mj-lt"/>
                  </a:rPr>
                  <a:t>80%</a:t>
                </a:r>
              </a:p>
            </p:txBody>
          </p:sp>
        </p:grpSp>
        <p:sp>
          <p:nvSpPr>
            <p:cNvPr id="7" name="TextBox 6"/>
            <p:cNvSpPr txBox="1"/>
            <p:nvPr/>
          </p:nvSpPr>
          <p:spPr>
            <a:xfrm>
              <a:off x="2711337" y="1923803"/>
              <a:ext cx="5094515" cy="329145"/>
            </a:xfrm>
            <a:prstGeom prst="rect">
              <a:avLst/>
            </a:prstGeom>
            <a:noFill/>
          </p:spPr>
          <p:txBody>
            <a:bodyPr wrap="square" rtlCol="0">
              <a:spAutoFit/>
            </a:bodyPr>
            <a:lstStyle/>
            <a:p>
              <a:pPr algn="ctr"/>
              <a:r>
                <a:rPr lang="en-US" sz="1800" b="1" dirty="0">
                  <a:solidFill>
                    <a:schemeClr val="accent4"/>
                  </a:solidFill>
                  <a:latin typeface="+mj-lt"/>
                </a:rPr>
                <a:t>Primary Study Result on Estimated VE</a:t>
              </a:r>
            </a:p>
          </p:txBody>
        </p:sp>
      </p:grpSp>
    </p:spTree>
    <p:extLst>
      <p:ext uri="{BB962C8B-B14F-4D97-AF65-F5344CB8AC3E}">
        <p14:creationId xmlns:p14="http://schemas.microsoft.com/office/powerpoint/2010/main" val="13442888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79EF850A-7323-43E2-AD15-0FB2680C55A9}"/>
              </a:ext>
            </a:extLst>
          </p:cNvPr>
          <p:cNvSpPr>
            <a:spLocks noGrp="1" noChangeArrowheads="1"/>
          </p:cNvSpPr>
          <p:nvPr>
            <p:ph type="title"/>
          </p:nvPr>
        </p:nvSpPr>
        <p:spPr/>
        <p:txBody>
          <a:bodyPr>
            <a:normAutofit fontScale="90000"/>
          </a:bodyPr>
          <a:lstStyle/>
          <a:p>
            <a:r>
              <a:rPr lang="en-US" altLang="en-US"/>
              <a:t>What does partial efficacy mean for implementation ?</a:t>
            </a:r>
            <a:endParaRPr lang="en-US" altLang="en-US" dirty="0"/>
          </a:p>
        </p:txBody>
      </p:sp>
      <p:sp>
        <p:nvSpPr>
          <p:cNvPr id="2" name="Content Placeholder 1"/>
          <p:cNvSpPr>
            <a:spLocks noGrp="1"/>
          </p:cNvSpPr>
          <p:nvPr>
            <p:ph idx="1"/>
          </p:nvPr>
        </p:nvSpPr>
        <p:spPr/>
        <p:txBody>
          <a:bodyPr>
            <a:normAutofit lnSpcReduction="10000"/>
          </a:bodyPr>
          <a:lstStyle/>
          <a:p>
            <a:pPr marL="0" indent="0">
              <a:buNone/>
            </a:pPr>
            <a:r>
              <a:rPr lang="en-US" altLang="en-US" dirty="0"/>
              <a:t>Difficult implementation decisions: </a:t>
            </a:r>
          </a:p>
          <a:p>
            <a:r>
              <a:rPr lang="en-US" altLang="en-US" dirty="0"/>
              <a:t>Do we implement or not?</a:t>
            </a:r>
          </a:p>
          <a:p>
            <a:r>
              <a:rPr lang="en-US" altLang="en-US" dirty="0"/>
              <a:t>How do we implement and to whom?</a:t>
            </a:r>
          </a:p>
          <a:p>
            <a:pPr marL="0" indent="0">
              <a:buNone/>
            </a:pPr>
            <a:r>
              <a:rPr lang="en-US" altLang="en-US" dirty="0"/>
              <a:t>Information that is necessary for these decisions:</a:t>
            </a:r>
          </a:p>
          <a:p>
            <a:r>
              <a:rPr lang="en-US" altLang="en-US" dirty="0"/>
              <a:t>If no associations found: is it a random/chance finding?</a:t>
            </a:r>
          </a:p>
          <a:p>
            <a:r>
              <a:rPr lang="en-US" altLang="en-US" dirty="0"/>
              <a:t>Is it related to adherence/concentration/immune response?</a:t>
            </a:r>
          </a:p>
          <a:p>
            <a:r>
              <a:rPr lang="en-US" altLang="en-US" dirty="0"/>
              <a:t>Is it is related to HIV strain?</a:t>
            </a:r>
          </a:p>
        </p:txBody>
      </p:sp>
    </p:spTree>
    <p:extLst>
      <p:ext uri="{BB962C8B-B14F-4D97-AF65-F5344CB8AC3E}">
        <p14:creationId xmlns:p14="http://schemas.microsoft.com/office/powerpoint/2010/main" val="6373081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9D4FD-8017-4DE9-A60A-68D293AD4A7A}"/>
              </a:ext>
            </a:extLst>
          </p:cNvPr>
          <p:cNvSpPr>
            <a:spLocks noGrp="1"/>
          </p:cNvSpPr>
          <p:nvPr>
            <p:ph type="title"/>
          </p:nvPr>
        </p:nvSpPr>
        <p:spPr/>
        <p:txBody>
          <a:bodyPr>
            <a:normAutofit fontScale="90000"/>
          </a:bodyPr>
          <a:lstStyle/>
          <a:p>
            <a:r>
              <a:rPr lang="en-US" dirty="0"/>
              <a:t>Mathematical modelling of impact of a partially effective vaccine in South Africa for given implementations</a:t>
            </a:r>
          </a:p>
        </p:txBody>
      </p:sp>
      <p:pic>
        <p:nvPicPr>
          <p:cNvPr id="23" name="Picture 22">
            <a:extLst>
              <a:ext uri="{FF2B5EF4-FFF2-40B4-BE49-F238E27FC236}">
                <a16:creationId xmlns:a16="http://schemas.microsoft.com/office/drawing/2014/main" id="{372B8A85-F2BD-402E-8BBE-2A10EA1729AC}"/>
              </a:ext>
            </a:extLst>
          </p:cNvPr>
          <p:cNvPicPr>
            <a:picLocks noChangeAspect="1"/>
          </p:cNvPicPr>
          <p:nvPr/>
        </p:nvPicPr>
        <p:blipFill>
          <a:blip r:embed="rId2"/>
          <a:stretch>
            <a:fillRect/>
          </a:stretch>
        </p:blipFill>
        <p:spPr>
          <a:xfrm>
            <a:off x="6096000" y="1384220"/>
            <a:ext cx="5192742" cy="4741945"/>
          </a:xfrm>
          <a:prstGeom prst="rect">
            <a:avLst/>
          </a:prstGeom>
        </p:spPr>
      </p:pic>
      <p:sp>
        <p:nvSpPr>
          <p:cNvPr id="24" name="Rectangle 23">
            <a:extLst>
              <a:ext uri="{FF2B5EF4-FFF2-40B4-BE49-F238E27FC236}">
                <a16:creationId xmlns:a16="http://schemas.microsoft.com/office/drawing/2014/main" id="{4E00C76F-75FD-4F39-A637-F44CAF7F7181}"/>
              </a:ext>
            </a:extLst>
          </p:cNvPr>
          <p:cNvSpPr/>
          <p:nvPr/>
        </p:nvSpPr>
        <p:spPr bwMode="auto">
          <a:xfrm>
            <a:off x="9054059" y="3004652"/>
            <a:ext cx="1600678" cy="2886482"/>
          </a:xfrm>
          <a:prstGeom prst="rect">
            <a:avLst/>
          </a:prstGeom>
          <a:noFill/>
          <a:ln w="19050" cap="flat" cmpd="sng" algn="ctr">
            <a:solidFill>
              <a:srgbClr val="FF00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2" name="TextBox 21">
            <a:extLst>
              <a:ext uri="{FF2B5EF4-FFF2-40B4-BE49-F238E27FC236}">
                <a16:creationId xmlns:a16="http://schemas.microsoft.com/office/drawing/2014/main" id="{0C3B5652-9903-4C92-8691-15C4509E3B3C}"/>
              </a:ext>
            </a:extLst>
          </p:cNvPr>
          <p:cNvSpPr txBox="1"/>
          <p:nvPr/>
        </p:nvSpPr>
        <p:spPr>
          <a:xfrm>
            <a:off x="6780667" y="5813739"/>
            <a:ext cx="4994805"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Nature, </a:t>
            </a:r>
            <a:r>
              <a:rPr lang="en-US" sz="1600" dirty="0" err="1">
                <a:latin typeface="Calibri" panose="020F0502020204030204" pitchFamily="34" charset="0"/>
                <a:cs typeface="Calibri" panose="020F0502020204030204" pitchFamily="34" charset="0"/>
              </a:rPr>
              <a:t>Montigny</a:t>
            </a:r>
            <a:r>
              <a:rPr lang="en-US" sz="1600" dirty="0">
                <a:latin typeface="Calibri" panose="020F0502020204030204" pitchFamily="34" charset="0"/>
                <a:cs typeface="Calibri" panose="020F0502020204030204" pitchFamily="34" charset="0"/>
              </a:rPr>
              <a:t> 2018; </a:t>
            </a:r>
            <a:r>
              <a:rPr lang="en-US" sz="1600" dirty="0" err="1">
                <a:latin typeface="Calibri" panose="020F0502020204030204" pitchFamily="34" charset="0"/>
                <a:cs typeface="Calibri" panose="020F0502020204030204" pitchFamily="34" charset="0"/>
              </a:rPr>
              <a:t>Montigny</a:t>
            </a:r>
            <a:r>
              <a:rPr lang="en-US" sz="1600" dirty="0">
                <a:latin typeface="Calibri" panose="020F0502020204030204" pitchFamily="34" charset="0"/>
                <a:cs typeface="Calibri" panose="020F0502020204030204" pitchFamily="34" charset="0"/>
              </a:rPr>
              <a:t>  R4P 2018 P16.05</a:t>
            </a:r>
          </a:p>
        </p:txBody>
      </p:sp>
      <p:sp>
        <p:nvSpPr>
          <p:cNvPr id="4" name="Content Placeholder 3"/>
          <p:cNvSpPr>
            <a:spLocks noGrp="1"/>
          </p:cNvSpPr>
          <p:nvPr>
            <p:ph sz="half" idx="1"/>
          </p:nvPr>
        </p:nvSpPr>
        <p:spPr>
          <a:xfrm>
            <a:off x="563863" y="1600202"/>
            <a:ext cx="5877409" cy="4525963"/>
          </a:xfrm>
        </p:spPr>
        <p:txBody>
          <a:bodyPr>
            <a:normAutofit fontScale="92500" lnSpcReduction="10000"/>
          </a:bodyPr>
          <a:lstStyle/>
          <a:p>
            <a:r>
              <a:rPr lang="en-US" dirty="0"/>
              <a:t>Vaccine Effectiveness</a:t>
            </a:r>
          </a:p>
          <a:p>
            <a:pPr lvl="1"/>
            <a:r>
              <a:rPr lang="en-US" dirty="0"/>
              <a:t>50% (Partially effective) or 70%</a:t>
            </a:r>
          </a:p>
          <a:p>
            <a:r>
              <a:rPr lang="en-US" dirty="0"/>
              <a:t>Coverage (% 15-49 </a:t>
            </a:r>
            <a:r>
              <a:rPr lang="en-US" dirty="0" err="1"/>
              <a:t>yo</a:t>
            </a:r>
            <a:r>
              <a:rPr lang="en-US" dirty="0"/>
              <a:t> vaccinated)</a:t>
            </a:r>
          </a:p>
          <a:p>
            <a:pPr lvl="1"/>
            <a:r>
              <a:rPr lang="en-US" dirty="0"/>
              <a:t>20% or 50%</a:t>
            </a:r>
          </a:p>
          <a:p>
            <a:r>
              <a:rPr lang="en-US" i="1" dirty="0"/>
              <a:t>Partially effective vaccine reduces total number of infections over a 10 year period by ~20-25%</a:t>
            </a:r>
          </a:p>
          <a:p>
            <a:pPr marL="0" indent="0"/>
            <a:r>
              <a:rPr lang="en-US" u="sng" dirty="0"/>
              <a:t>Modelling of HVTN 702 Vaccine</a:t>
            </a:r>
          </a:p>
          <a:p>
            <a:pPr marL="457200" indent="-457200">
              <a:buFont typeface="Arial" panose="020B0604020202020204" pitchFamily="34" charset="0"/>
              <a:buChar char="•"/>
            </a:pPr>
            <a:r>
              <a:rPr lang="en-US" sz="2400" dirty="0"/>
              <a:t>6 dose + 2 booster shots</a:t>
            </a:r>
          </a:p>
          <a:p>
            <a:pPr marL="457200" indent="-457200">
              <a:buFont typeface="Arial" panose="020B0604020202020204" pitchFamily="34" charset="0"/>
              <a:buChar char="•"/>
            </a:pPr>
            <a:r>
              <a:rPr lang="en-US" sz="2400" dirty="0"/>
              <a:t>50% efficacy, 20% coverage</a:t>
            </a:r>
          </a:p>
          <a:p>
            <a:r>
              <a:rPr lang="en-US" i="1" dirty="0"/>
              <a:t>Predicted 10 year effectiveness ~11%</a:t>
            </a:r>
          </a:p>
        </p:txBody>
      </p:sp>
    </p:spTree>
    <p:extLst>
      <p:ext uri="{BB962C8B-B14F-4D97-AF65-F5344CB8AC3E}">
        <p14:creationId xmlns:p14="http://schemas.microsoft.com/office/powerpoint/2010/main" val="19990440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90B5CFF0-BA36-49D4-9362-21B04D529EED}"/>
              </a:ext>
            </a:extLst>
          </p:cNvPr>
          <p:cNvSpPr>
            <a:spLocks noGrp="1" noChangeArrowheads="1"/>
          </p:cNvSpPr>
          <p:nvPr>
            <p:ph type="title"/>
          </p:nvPr>
        </p:nvSpPr>
        <p:spPr/>
        <p:txBody>
          <a:bodyPr/>
          <a:lstStyle/>
          <a:p>
            <a:r>
              <a:rPr lang="en-US" altLang="en-US"/>
              <a:t>Conclusions</a:t>
            </a:r>
            <a:endParaRPr lang="en-US" altLang="en-US" dirty="0"/>
          </a:p>
        </p:txBody>
      </p:sp>
      <p:sp>
        <p:nvSpPr>
          <p:cNvPr id="2" name="Content Placeholder 1"/>
          <p:cNvSpPr>
            <a:spLocks noGrp="1"/>
          </p:cNvSpPr>
          <p:nvPr>
            <p:ph idx="1"/>
          </p:nvPr>
        </p:nvSpPr>
        <p:spPr/>
        <p:txBody>
          <a:bodyPr>
            <a:normAutofit fontScale="92500" lnSpcReduction="20000"/>
          </a:bodyPr>
          <a:lstStyle/>
          <a:p>
            <a:r>
              <a:rPr lang="en-US" altLang="en-US" dirty="0"/>
              <a:t>Partial effectiveness is a reality for all HIV interventions</a:t>
            </a:r>
          </a:p>
          <a:p>
            <a:pPr lvl="1"/>
            <a:r>
              <a:rPr lang="en-US" altLang="en-US" dirty="0"/>
              <a:t>Whether from partial use or partial efficacy or partial coverage</a:t>
            </a:r>
          </a:p>
          <a:p>
            <a:r>
              <a:rPr lang="en-US" altLang="en-US" dirty="0"/>
              <a:t>Many potential causes of partial efficacy</a:t>
            </a:r>
          </a:p>
          <a:p>
            <a:r>
              <a:rPr lang="en-US" altLang="en-US" dirty="0"/>
              <a:t>Close study of the reasons and mechanisms of partial efficacy have the potential to inform future vaccine development</a:t>
            </a:r>
          </a:p>
          <a:p>
            <a:r>
              <a:rPr lang="en-US" altLang="en-US" dirty="0"/>
              <a:t>Partial efficacy due to biology (e.g. a vaccine or </a:t>
            </a:r>
            <a:r>
              <a:rPr lang="en-US" altLang="en-US" dirty="0" err="1"/>
              <a:t>mAb</a:t>
            </a:r>
            <a:r>
              <a:rPr lang="en-US" altLang="en-US" dirty="0"/>
              <a:t> that only stops some viruses) can only be changed by modifying the intervention</a:t>
            </a:r>
          </a:p>
          <a:p>
            <a:r>
              <a:rPr lang="en-US" altLang="en-US" dirty="0"/>
              <a:t>Mathematical modelling has the potential to inform implementation strategy</a:t>
            </a:r>
          </a:p>
        </p:txBody>
      </p:sp>
    </p:spTree>
    <p:extLst>
      <p:ext uri="{BB962C8B-B14F-4D97-AF65-F5344CB8AC3E}">
        <p14:creationId xmlns:p14="http://schemas.microsoft.com/office/powerpoint/2010/main" val="3731390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tLang="en-US" dirty="0">
                <a:ea typeface="ヒラギノ角ゴ Pro W3" pitchFamily="2" charset="-128"/>
              </a:rPr>
              <a:t>Understanding Vaccine Partial Efficacy</a:t>
            </a:r>
            <a:endParaRPr lang="en-US" dirty="0"/>
          </a:p>
        </p:txBody>
      </p:sp>
      <p:sp>
        <p:nvSpPr>
          <p:cNvPr id="3" name="Subtitle 2"/>
          <p:cNvSpPr>
            <a:spLocks noGrp="1"/>
          </p:cNvSpPr>
          <p:nvPr>
            <p:ph type="subTitle" idx="1"/>
          </p:nvPr>
        </p:nvSpPr>
        <p:spPr/>
        <p:txBody>
          <a:bodyPr/>
          <a:lstStyle/>
          <a:p>
            <a:r>
              <a:rPr lang="en-US"/>
              <a:t>Deborah Donnell</a:t>
            </a:r>
          </a:p>
          <a:p>
            <a:r>
              <a:rPr lang="en-US"/>
              <a:t>Fred Hutchinson Cancer Research Center</a:t>
            </a:r>
            <a:endParaRPr lang="en-US" dirty="0"/>
          </a:p>
        </p:txBody>
      </p:sp>
      <p:sp>
        <p:nvSpPr>
          <p:cNvPr id="8" name="Subtitle 2"/>
          <p:cNvSpPr txBox="1">
            <a:spLocks/>
          </p:cNvSpPr>
          <p:nvPr/>
        </p:nvSpPr>
        <p:spPr>
          <a:xfrm>
            <a:off x="1981200" y="5167746"/>
            <a:ext cx="8534400" cy="54314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2800" kern="1200">
                <a:solidFill>
                  <a:srgbClr val="383333"/>
                </a:solidFill>
                <a:latin typeface="Franklin Gothic Book" panose="020B0503020102020204" pitchFamily="34" charset="0"/>
                <a:ea typeface="+mn-ea"/>
                <a:cs typeface="Arial" pitchFamily="34"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Franklin Gothic Book" panose="020B0503020102020204" pitchFamily="34" charset="0"/>
                <a:ea typeface="+mn-ea"/>
                <a:cs typeface="Arial" pitchFamily="34" charset="0"/>
              </a:defRPr>
            </a:lvl2pPr>
            <a:lvl3pPr marL="914400" indent="0" algn="ctr" defTabSz="457200" rtl="0" eaLnBrk="1" latinLnBrk="0" hangingPunct="1">
              <a:spcBef>
                <a:spcPct val="20000"/>
              </a:spcBef>
              <a:buFont typeface="Arial"/>
              <a:buNone/>
              <a:defRPr sz="2400" kern="1200">
                <a:solidFill>
                  <a:schemeClr val="tx1">
                    <a:tint val="75000"/>
                  </a:schemeClr>
                </a:solidFill>
                <a:latin typeface="Franklin Gothic Book" panose="020B0503020102020204" pitchFamily="34" charset="0"/>
                <a:ea typeface="+mn-ea"/>
                <a:cs typeface="Arial" pitchFamily="34" charset="0"/>
              </a:defRPr>
            </a:lvl3pPr>
            <a:lvl4pPr marL="1371600" indent="0" algn="ctr" defTabSz="457200" rtl="0" eaLnBrk="1" latinLnBrk="0" hangingPunct="1">
              <a:spcBef>
                <a:spcPct val="20000"/>
              </a:spcBef>
              <a:buFont typeface="Arial"/>
              <a:buNone/>
              <a:defRPr sz="2000" kern="1200">
                <a:solidFill>
                  <a:schemeClr val="tx1">
                    <a:tint val="75000"/>
                  </a:schemeClr>
                </a:solidFill>
                <a:latin typeface="Franklin Gothic Book" panose="020B0503020102020204" pitchFamily="34" charset="0"/>
                <a:ea typeface="+mn-ea"/>
                <a:cs typeface="Arial" pitchFamily="34" charset="0"/>
              </a:defRPr>
            </a:lvl4pPr>
            <a:lvl5pPr marL="1828800" indent="0" algn="ctr" defTabSz="457200" rtl="0" eaLnBrk="1" latinLnBrk="0" hangingPunct="1">
              <a:spcBef>
                <a:spcPct val="20000"/>
              </a:spcBef>
              <a:buFont typeface="Arial"/>
              <a:buNone/>
              <a:defRPr sz="2000" kern="1200">
                <a:solidFill>
                  <a:schemeClr val="tx1">
                    <a:tint val="75000"/>
                  </a:schemeClr>
                </a:solidFill>
                <a:latin typeface="Franklin Gothic Book" panose="020B0503020102020204" pitchFamily="34" charset="0"/>
                <a:ea typeface="+mn-ea"/>
                <a:cs typeface="Arial"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b="1" dirty="0">
                <a:solidFill>
                  <a:schemeClr val="tx1">
                    <a:lumMod val="85000"/>
                    <a:lumOff val="15000"/>
                  </a:schemeClr>
                </a:solidFill>
              </a:rPr>
              <a:t>Share your thoughts on this presentation with </a:t>
            </a:r>
            <a:r>
              <a:rPr lang="en-US" sz="2000" b="1" dirty="0">
                <a:solidFill>
                  <a:srgbClr val="FF0000"/>
                </a:solidFill>
              </a:rPr>
              <a:t>#IAS2019</a:t>
            </a:r>
          </a:p>
        </p:txBody>
      </p:sp>
    </p:spTree>
    <p:extLst>
      <p:ext uri="{BB962C8B-B14F-4D97-AF65-F5344CB8AC3E}">
        <p14:creationId xmlns:p14="http://schemas.microsoft.com/office/powerpoint/2010/main" val="35652254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858425D3-9ED4-44C2-8AAA-69E5C6620A5D}"/>
              </a:ext>
            </a:extLst>
          </p:cNvPr>
          <p:cNvSpPr>
            <a:spLocks noGrp="1" noChangeArrowheads="1"/>
          </p:cNvSpPr>
          <p:nvPr>
            <p:ph type="title"/>
          </p:nvPr>
        </p:nvSpPr>
        <p:spPr/>
        <p:txBody>
          <a:bodyPr>
            <a:normAutofit fontScale="90000"/>
          </a:bodyPr>
          <a:lstStyle/>
          <a:p>
            <a:r>
              <a:rPr lang="en-US" altLang="en-US"/>
              <a:t>What is efficacy of a vaccine and how do we measure it?</a:t>
            </a:r>
            <a:endParaRPr lang="en-US" altLang="en-US" dirty="0"/>
          </a:p>
        </p:txBody>
      </p:sp>
      <p:sp>
        <p:nvSpPr>
          <p:cNvPr id="2" name="Content Placeholder 1"/>
          <p:cNvSpPr>
            <a:spLocks noGrp="1"/>
          </p:cNvSpPr>
          <p:nvPr>
            <p:ph sz="half" idx="1"/>
          </p:nvPr>
        </p:nvSpPr>
        <p:spPr>
          <a:xfrm>
            <a:off x="563863" y="1154244"/>
            <a:ext cx="5439698" cy="4971922"/>
          </a:xfrm>
        </p:spPr>
        <p:txBody>
          <a:bodyPr>
            <a:normAutofit fontScale="85000" lnSpcReduction="10000"/>
          </a:bodyPr>
          <a:lstStyle/>
          <a:p>
            <a:r>
              <a:rPr lang="en-US" dirty="0"/>
              <a:t>Efficacy is measured in a placebo-controlled Randomized Clinical Trial using an intent-to-treat analysis</a:t>
            </a:r>
          </a:p>
          <a:p>
            <a:endParaRPr lang="en-US" dirty="0"/>
          </a:p>
        </p:txBody>
      </p:sp>
      <p:sp>
        <p:nvSpPr>
          <p:cNvPr id="17" name="Content Placeholder 16"/>
          <p:cNvSpPr>
            <a:spLocks noGrp="1"/>
          </p:cNvSpPr>
          <p:nvPr>
            <p:ph sz="half" idx="2"/>
          </p:nvPr>
        </p:nvSpPr>
        <p:spPr>
          <a:xfrm>
            <a:off x="6096000" y="1154244"/>
            <a:ext cx="5532136" cy="4971921"/>
          </a:xfrm>
        </p:spPr>
        <p:txBody>
          <a:bodyPr>
            <a:normAutofit fontScale="85000" lnSpcReduction="10000"/>
          </a:bodyPr>
          <a:lstStyle/>
          <a:p>
            <a:r>
              <a:rPr lang="en-US" dirty="0"/>
              <a:t>Why Randomized?</a:t>
            </a:r>
          </a:p>
          <a:p>
            <a:pPr lvl="1"/>
            <a:r>
              <a:rPr lang="en-US" dirty="0"/>
              <a:t>Whether receive vaccine or placebo is determined by chance</a:t>
            </a:r>
          </a:p>
          <a:p>
            <a:pPr lvl="1"/>
            <a:r>
              <a:rPr lang="en-US" dirty="0"/>
              <a:t>Therefore the characteristics of the group getting the vaccine and the placebo are the same at randomization</a:t>
            </a:r>
          </a:p>
          <a:p>
            <a:pPr lvl="1"/>
            <a:r>
              <a:rPr lang="en-US" dirty="0"/>
              <a:t>If you see a difference in number infected in vaccine and placebo it is (probably) caused by the vaccine</a:t>
            </a:r>
          </a:p>
          <a:p>
            <a:r>
              <a:rPr lang="en-US" dirty="0"/>
              <a:t>What is Intent to treat?</a:t>
            </a:r>
          </a:p>
          <a:p>
            <a:pPr lvl="1"/>
            <a:r>
              <a:rPr lang="en-US" dirty="0"/>
              <a:t>Participants are always included in their randomized group – (even if they never got the vaccine) “Once randomized always analyzed”</a:t>
            </a:r>
          </a:p>
          <a:p>
            <a:pPr lvl="1"/>
            <a:r>
              <a:rPr lang="en-US" dirty="0"/>
              <a:t>Preserves the protection of randomization</a:t>
            </a:r>
          </a:p>
          <a:p>
            <a:endParaRPr lang="en-GB" dirty="0"/>
          </a:p>
        </p:txBody>
      </p:sp>
      <p:sp>
        <p:nvSpPr>
          <p:cNvPr id="22533" name="Slide Number Placeholder 4">
            <a:extLst>
              <a:ext uri="{FF2B5EF4-FFF2-40B4-BE49-F238E27FC236}">
                <a16:creationId xmlns:a16="http://schemas.microsoft.com/office/drawing/2014/main" id="{01A3A84B-94C4-48E0-B72F-E05DBBCC7A96}"/>
              </a:ext>
            </a:extLst>
          </p:cNvPr>
          <p:cNvSpPr>
            <a:spLocks noGrp="1" noChangeArrowheads="1"/>
          </p:cNvSpPr>
          <p:nvPr>
            <p:ph type="sldNum" sz="quarter" idx="4294967295"/>
          </p:nvPr>
        </p:nvSpPr>
        <p:spPr>
          <a:xfrm>
            <a:off x="93472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2" charset="-128"/>
              </a:defRPr>
            </a:lvl1pPr>
            <a:lvl2pPr marL="742950" indent="-285750">
              <a:defRPr sz="2400">
                <a:solidFill>
                  <a:schemeClr val="tx1"/>
                </a:solidFill>
                <a:latin typeface="Times New Roman" panose="02020603050405020304" pitchFamily="18" charset="0"/>
                <a:ea typeface="ヒラギノ角ゴ Pro W3" pitchFamily="2" charset="-128"/>
              </a:defRPr>
            </a:lvl2pPr>
            <a:lvl3pPr marL="1143000" indent="-228600">
              <a:defRPr sz="2400">
                <a:solidFill>
                  <a:schemeClr val="tx1"/>
                </a:solidFill>
                <a:latin typeface="Times New Roman" panose="02020603050405020304" pitchFamily="18" charset="0"/>
                <a:ea typeface="ヒラギノ角ゴ Pro W3" pitchFamily="2" charset="-128"/>
              </a:defRPr>
            </a:lvl3pPr>
            <a:lvl4pPr marL="1600200" indent="-228600">
              <a:defRPr sz="2400">
                <a:solidFill>
                  <a:schemeClr val="tx1"/>
                </a:solidFill>
                <a:latin typeface="Times New Roman" panose="02020603050405020304" pitchFamily="18" charset="0"/>
                <a:ea typeface="ヒラギノ角ゴ Pro W3" pitchFamily="2" charset="-128"/>
              </a:defRPr>
            </a:lvl4pPr>
            <a:lvl5pPr marL="2057400" indent="-228600">
              <a:defRPr sz="2400">
                <a:solidFill>
                  <a:schemeClr val="tx1"/>
                </a:solidFill>
                <a:latin typeface="Times New Roman" panose="02020603050405020304" pitchFamily="18" charset="0"/>
                <a:ea typeface="ヒラギノ角ゴ Pro W3" pitchFamily="2"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2"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2"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2"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2" charset="-128"/>
              </a:defRPr>
            </a:lvl9pPr>
          </a:lstStyle>
          <a:p>
            <a:fld id="{E1E44A66-03AC-419D-A871-705947711D49}" type="slidenum">
              <a:rPr lang="en-US" altLang="en-US" sz="600" smtClean="0">
                <a:latin typeface="Arial" panose="020B0604020202020204" pitchFamily="34" charset="0"/>
              </a:rPr>
              <a:pPr/>
              <a:t>3</a:t>
            </a:fld>
            <a:endParaRPr lang="en-US" altLang="en-US" sz="600">
              <a:latin typeface="Arial" panose="020B0604020202020204" pitchFamily="34" charset="0"/>
            </a:endParaRPr>
          </a:p>
        </p:txBody>
      </p:sp>
      <p:pic>
        <p:nvPicPr>
          <p:cNvPr id="3" name="Picture 2">
            <a:extLst>
              <a:ext uri="{FF2B5EF4-FFF2-40B4-BE49-F238E27FC236}">
                <a16:creationId xmlns:a16="http://schemas.microsoft.com/office/drawing/2014/main" id="{0331C425-400F-46AF-9E4C-919DE54D1B4B}"/>
              </a:ext>
            </a:extLst>
          </p:cNvPr>
          <p:cNvPicPr>
            <a:picLocks noChangeAspect="1"/>
          </p:cNvPicPr>
          <p:nvPr/>
        </p:nvPicPr>
        <p:blipFill>
          <a:blip r:embed="rId3"/>
          <a:stretch>
            <a:fillRect/>
          </a:stretch>
        </p:blipFill>
        <p:spPr>
          <a:xfrm>
            <a:off x="1293288" y="2373905"/>
            <a:ext cx="3804234" cy="3249450"/>
          </a:xfrm>
          <a:prstGeom prst="rect">
            <a:avLst/>
          </a:prstGeom>
        </p:spPr>
      </p:pic>
    </p:spTree>
    <p:extLst>
      <p:ext uri="{BB962C8B-B14F-4D97-AF65-F5344CB8AC3E}">
        <p14:creationId xmlns:p14="http://schemas.microsoft.com/office/powerpoint/2010/main" val="110320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858425D3-9ED4-44C2-8AAA-69E5C6620A5D}"/>
              </a:ext>
            </a:extLst>
          </p:cNvPr>
          <p:cNvSpPr>
            <a:spLocks noGrp="1" noChangeArrowheads="1"/>
          </p:cNvSpPr>
          <p:nvPr>
            <p:ph type="title"/>
          </p:nvPr>
        </p:nvSpPr>
        <p:spPr/>
        <p:txBody>
          <a:bodyPr>
            <a:normAutofit fontScale="90000"/>
          </a:bodyPr>
          <a:lstStyle/>
          <a:p>
            <a:r>
              <a:rPr lang="en-US" altLang="en-US" dirty="0">
                <a:ea typeface="ヒラギノ角ゴ Pro W3" pitchFamily="2" charset="-128"/>
              </a:rPr>
              <a:t>What is efficacy of a vaccine and how do we measure it?</a:t>
            </a:r>
          </a:p>
        </p:txBody>
      </p:sp>
      <p:sp>
        <p:nvSpPr>
          <p:cNvPr id="2" name="Content Placeholder 1"/>
          <p:cNvSpPr>
            <a:spLocks noGrp="1"/>
          </p:cNvSpPr>
          <p:nvPr>
            <p:ph sz="half" idx="1"/>
          </p:nvPr>
        </p:nvSpPr>
        <p:spPr>
          <a:xfrm>
            <a:off x="4747085" y="1124942"/>
            <a:ext cx="7078713" cy="4949437"/>
          </a:xfrm>
        </p:spPr>
        <p:txBody>
          <a:bodyPr>
            <a:normAutofit fontScale="92500" lnSpcReduction="20000"/>
          </a:bodyPr>
          <a:lstStyle/>
          <a:p>
            <a:pPr marL="457200" indent="-457200">
              <a:buFont typeface="Arial" panose="020B0604020202020204" pitchFamily="34" charset="0"/>
              <a:buChar char="•"/>
              <a:defRPr/>
            </a:pPr>
            <a:r>
              <a:rPr lang="en-US" kern="0" dirty="0"/>
              <a:t>Efficacy is measured in a placebo-controlled Randomized Clinical Trial using an intent-to-treat analysis</a:t>
            </a:r>
            <a:endParaRPr lang="en-US" i="1" kern="0" dirty="0"/>
          </a:p>
          <a:p>
            <a:pPr marL="0" indent="0">
              <a:buNone/>
              <a:defRPr/>
            </a:pPr>
            <a:endParaRPr lang="en-US" kern="0" dirty="0"/>
          </a:p>
          <a:p>
            <a:pPr marL="457200" indent="-457200">
              <a:buFont typeface="Arial" panose="020B0604020202020204" pitchFamily="34" charset="0"/>
              <a:buChar char="•"/>
              <a:defRPr/>
            </a:pPr>
            <a:r>
              <a:rPr lang="en-US" kern="0" dirty="0"/>
              <a:t>Efficacy: the reduction in infection </a:t>
            </a:r>
            <a:r>
              <a:rPr lang="en-US" i="1" kern="0" dirty="0"/>
              <a:t>caused by the vaccine</a:t>
            </a:r>
          </a:p>
          <a:p>
            <a:pPr marL="0" indent="0">
              <a:spcAft>
                <a:spcPts val="600"/>
              </a:spcAft>
              <a:buNone/>
              <a:defRPr/>
            </a:pPr>
            <a:r>
              <a:rPr lang="en-US" i="1" kern="0" dirty="0"/>
              <a:t>For example:</a:t>
            </a:r>
          </a:p>
          <a:p>
            <a:pPr marL="1036624" lvl="1" indent="-457200">
              <a:spcBef>
                <a:spcPts val="0"/>
              </a:spcBef>
              <a:spcAft>
                <a:spcPts val="600"/>
              </a:spcAft>
              <a:buFont typeface="Arial" panose="020B0604020202020204" pitchFamily="34" charset="0"/>
              <a:buChar char="•"/>
              <a:defRPr/>
            </a:pPr>
            <a:r>
              <a:rPr lang="en-US" kern="0" dirty="0"/>
              <a:t>50 HIV infections in Placebo arm </a:t>
            </a:r>
          </a:p>
          <a:p>
            <a:pPr marL="1036624" lvl="1" indent="-457200">
              <a:spcBef>
                <a:spcPts val="0"/>
              </a:spcBef>
              <a:spcAft>
                <a:spcPts val="600"/>
              </a:spcAft>
              <a:buFont typeface="Arial" panose="020B0604020202020204" pitchFamily="34" charset="0"/>
              <a:buChar char="•"/>
              <a:defRPr/>
            </a:pPr>
            <a:r>
              <a:rPr lang="en-US" kern="0" dirty="0"/>
              <a:t>35 in Vaccine arm </a:t>
            </a:r>
          </a:p>
          <a:p>
            <a:pPr marL="1036624" lvl="1" indent="-457200">
              <a:spcBef>
                <a:spcPts val="0"/>
              </a:spcBef>
              <a:spcAft>
                <a:spcPts val="600"/>
              </a:spcAft>
              <a:buFont typeface="Arial" panose="020B0604020202020204" pitchFamily="34" charset="0"/>
              <a:buChar char="•"/>
              <a:defRPr/>
            </a:pPr>
            <a:r>
              <a:rPr lang="en-US" kern="0" dirty="0"/>
              <a:t>Reduction in infection (infections prevented)</a:t>
            </a:r>
          </a:p>
          <a:p>
            <a:pPr marL="1036624" lvl="1" indent="-457200">
              <a:spcBef>
                <a:spcPts val="0"/>
              </a:spcBef>
              <a:spcAft>
                <a:spcPts val="600"/>
              </a:spcAft>
              <a:buFont typeface="Arial" panose="020B0604020202020204" pitchFamily="34" charset="0"/>
              <a:buChar char="•"/>
              <a:defRPr/>
            </a:pPr>
            <a:r>
              <a:rPr lang="en-US" kern="0" dirty="0"/>
              <a:t>Efficacy estimate ~ (50-35)/50 = 30%</a:t>
            </a:r>
          </a:p>
          <a:p>
            <a:pPr marL="457200" indent="-457200">
              <a:buFont typeface="Arial" panose="020B0604020202020204" pitchFamily="34" charset="0"/>
              <a:buChar char="•"/>
              <a:defRPr/>
            </a:pPr>
            <a:r>
              <a:rPr lang="en-US" kern="0" dirty="0"/>
              <a:t>P-value = 0.04  = Strength of evidence</a:t>
            </a:r>
            <a:r>
              <a:rPr lang="en-US" i="1" kern="0" dirty="0"/>
              <a:t>: Probability that this occurred by chance</a:t>
            </a:r>
            <a:endParaRPr lang="en-GB" dirty="0"/>
          </a:p>
        </p:txBody>
      </p:sp>
      <p:sp>
        <p:nvSpPr>
          <p:cNvPr id="22533" name="Slide Number Placeholder 4">
            <a:extLst>
              <a:ext uri="{FF2B5EF4-FFF2-40B4-BE49-F238E27FC236}">
                <a16:creationId xmlns:a16="http://schemas.microsoft.com/office/drawing/2014/main" id="{01A3A84B-94C4-48E0-B72F-E05DBBCC7A96}"/>
              </a:ext>
            </a:extLst>
          </p:cNvPr>
          <p:cNvSpPr>
            <a:spLocks noGrp="1" noChangeArrowheads="1"/>
          </p:cNvSpPr>
          <p:nvPr>
            <p:ph type="sldNum" sz="quarter" idx="4294967295"/>
          </p:nvPr>
        </p:nvSpPr>
        <p:spPr>
          <a:xfrm>
            <a:off x="93472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2" charset="-128"/>
              </a:defRPr>
            </a:lvl1pPr>
            <a:lvl2pPr marL="742950" indent="-285750">
              <a:defRPr sz="2400">
                <a:solidFill>
                  <a:schemeClr val="tx1"/>
                </a:solidFill>
                <a:latin typeface="Times New Roman" panose="02020603050405020304" pitchFamily="18" charset="0"/>
                <a:ea typeface="ヒラギノ角ゴ Pro W3" pitchFamily="2" charset="-128"/>
              </a:defRPr>
            </a:lvl2pPr>
            <a:lvl3pPr marL="1143000" indent="-228600">
              <a:defRPr sz="2400">
                <a:solidFill>
                  <a:schemeClr val="tx1"/>
                </a:solidFill>
                <a:latin typeface="Times New Roman" panose="02020603050405020304" pitchFamily="18" charset="0"/>
                <a:ea typeface="ヒラギノ角ゴ Pro W3" pitchFamily="2" charset="-128"/>
              </a:defRPr>
            </a:lvl3pPr>
            <a:lvl4pPr marL="1600200" indent="-228600">
              <a:defRPr sz="2400">
                <a:solidFill>
                  <a:schemeClr val="tx1"/>
                </a:solidFill>
                <a:latin typeface="Times New Roman" panose="02020603050405020304" pitchFamily="18" charset="0"/>
                <a:ea typeface="ヒラギノ角ゴ Pro W3" pitchFamily="2" charset="-128"/>
              </a:defRPr>
            </a:lvl4pPr>
            <a:lvl5pPr marL="2057400" indent="-228600">
              <a:defRPr sz="2400">
                <a:solidFill>
                  <a:schemeClr val="tx1"/>
                </a:solidFill>
                <a:latin typeface="Times New Roman" panose="02020603050405020304" pitchFamily="18" charset="0"/>
                <a:ea typeface="ヒラギノ角ゴ Pro W3" pitchFamily="2"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2"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2"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2"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2" charset="-128"/>
              </a:defRPr>
            </a:lvl9pPr>
          </a:lstStyle>
          <a:p>
            <a:fld id="{E1E44A66-03AC-419D-A871-705947711D49}" type="slidenum">
              <a:rPr lang="en-US" altLang="en-US" sz="600" smtClean="0">
                <a:latin typeface="Arial" panose="020B0604020202020204" pitchFamily="34" charset="0"/>
              </a:rPr>
              <a:pPr/>
              <a:t>4</a:t>
            </a:fld>
            <a:endParaRPr lang="en-US" altLang="en-US" sz="600">
              <a:latin typeface="Arial" panose="020B0604020202020204" pitchFamily="34" charset="0"/>
            </a:endParaRPr>
          </a:p>
        </p:txBody>
      </p:sp>
      <p:sp>
        <p:nvSpPr>
          <p:cNvPr id="9" name="Slide Number Placeholder 4">
            <a:extLst>
              <a:ext uri="{FF2B5EF4-FFF2-40B4-BE49-F238E27FC236}">
                <a16:creationId xmlns:a16="http://schemas.microsoft.com/office/drawing/2014/main" id="{FFB55663-175A-424E-A793-C54A0777F143}"/>
              </a:ext>
            </a:extLst>
          </p:cNvPr>
          <p:cNvSpPr txBox="1">
            <a:spLocks noChangeArrowheads="1"/>
          </p:cNvSpPr>
          <p:nvPr/>
        </p:nvSpPr>
        <p:spPr bwMode="auto">
          <a:xfrm>
            <a:off x="11201400" y="6492875"/>
            <a:ext cx="5000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2400" kern="1200">
                <a:solidFill>
                  <a:schemeClr val="tx1"/>
                </a:solidFill>
                <a:latin typeface="Times New Roman" panose="02020603050405020304" pitchFamily="18" charset="0"/>
                <a:ea typeface="ヒラギノ角ゴ Pro W3" pitchFamily="2" charset="-128"/>
                <a:cs typeface="+mn-cs"/>
              </a:defRPr>
            </a:lvl1pPr>
            <a:lvl2pPr marL="742950" indent="-285750" algn="l" rtl="0" eaLnBrk="0" fontAlgn="base" hangingPunct="0">
              <a:spcBef>
                <a:spcPct val="0"/>
              </a:spcBef>
              <a:spcAft>
                <a:spcPct val="0"/>
              </a:spcAft>
              <a:defRPr sz="2400" kern="1200">
                <a:solidFill>
                  <a:schemeClr val="tx1"/>
                </a:solidFill>
                <a:latin typeface="Times New Roman" panose="02020603050405020304" pitchFamily="18" charset="0"/>
                <a:ea typeface="ヒラギノ角ゴ Pro W3" pitchFamily="2" charset="-128"/>
                <a:cs typeface="+mn-cs"/>
              </a:defRPr>
            </a:lvl2pPr>
            <a:lvl3pPr marL="1143000" indent="-228600" algn="l" rtl="0" eaLnBrk="0" fontAlgn="base" hangingPunct="0">
              <a:spcBef>
                <a:spcPct val="0"/>
              </a:spcBef>
              <a:spcAft>
                <a:spcPct val="0"/>
              </a:spcAft>
              <a:defRPr sz="2400" kern="1200">
                <a:solidFill>
                  <a:schemeClr val="tx1"/>
                </a:solidFill>
                <a:latin typeface="Times New Roman" panose="02020603050405020304" pitchFamily="18" charset="0"/>
                <a:ea typeface="ヒラギノ角ゴ Pro W3" pitchFamily="2" charset="-128"/>
                <a:cs typeface="+mn-cs"/>
              </a:defRPr>
            </a:lvl3pPr>
            <a:lvl4pPr marL="1600200" indent="-228600" algn="l" rtl="0" eaLnBrk="0" fontAlgn="base" hangingPunct="0">
              <a:spcBef>
                <a:spcPct val="0"/>
              </a:spcBef>
              <a:spcAft>
                <a:spcPct val="0"/>
              </a:spcAft>
              <a:defRPr sz="2400" kern="1200">
                <a:solidFill>
                  <a:schemeClr val="tx1"/>
                </a:solidFill>
                <a:latin typeface="Times New Roman" panose="02020603050405020304" pitchFamily="18" charset="0"/>
                <a:ea typeface="ヒラギノ角ゴ Pro W3" pitchFamily="2" charset="-128"/>
                <a:cs typeface="+mn-cs"/>
              </a:defRPr>
            </a:lvl4pPr>
            <a:lvl5pPr marL="2057400" indent="-228600" algn="l" rtl="0" eaLnBrk="0" fontAlgn="base" hangingPunct="0">
              <a:spcBef>
                <a:spcPct val="0"/>
              </a:spcBef>
              <a:spcAft>
                <a:spcPct val="0"/>
              </a:spcAft>
              <a:defRPr sz="2400" kern="1200">
                <a:solidFill>
                  <a:schemeClr val="tx1"/>
                </a:solidFill>
                <a:latin typeface="Times New Roman" panose="02020603050405020304" pitchFamily="18" charset="0"/>
                <a:ea typeface="ヒラギノ角ゴ Pro W3" pitchFamily="2"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anose="02020603050405020304" pitchFamily="18" charset="0"/>
                <a:ea typeface="ヒラギノ角ゴ Pro W3" pitchFamily="2"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anose="02020603050405020304" pitchFamily="18" charset="0"/>
                <a:ea typeface="ヒラギノ角ゴ Pro W3" pitchFamily="2"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anose="02020603050405020304" pitchFamily="18" charset="0"/>
                <a:ea typeface="ヒラギノ角ゴ Pro W3" pitchFamily="2"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anose="02020603050405020304" pitchFamily="18" charset="0"/>
                <a:ea typeface="ヒラギノ角ゴ Pro W3" pitchFamily="2" charset="-128"/>
                <a:cs typeface="+mn-cs"/>
              </a:defRPr>
            </a:lvl9pPr>
          </a:lstStyle>
          <a:p>
            <a:fld id="{E1E44A66-03AC-419D-A871-705947711D49}" type="slidenum">
              <a:rPr lang="en-US" altLang="en-US" sz="600" smtClean="0">
                <a:latin typeface="Arial" panose="020B0604020202020204" pitchFamily="34" charset="0"/>
              </a:rPr>
              <a:pPr/>
              <a:t>4</a:t>
            </a:fld>
            <a:endParaRPr lang="en-US" altLang="en-US" sz="600">
              <a:latin typeface="Arial" panose="020B0604020202020204" pitchFamily="34" charset="0"/>
            </a:endParaRPr>
          </a:p>
        </p:txBody>
      </p:sp>
      <p:grpSp>
        <p:nvGrpSpPr>
          <p:cNvPr id="4" name="Group 3"/>
          <p:cNvGrpSpPr/>
          <p:nvPr/>
        </p:nvGrpSpPr>
        <p:grpSpPr>
          <a:xfrm>
            <a:off x="563864" y="1620974"/>
            <a:ext cx="3780727" cy="3901068"/>
            <a:chOff x="7813234" y="1902049"/>
            <a:chExt cx="3780727" cy="3901068"/>
          </a:xfrm>
        </p:grpSpPr>
        <p:sp>
          <p:nvSpPr>
            <p:cNvPr id="10" name="TextBox 9">
              <a:extLst>
                <a:ext uri="{FF2B5EF4-FFF2-40B4-BE49-F238E27FC236}">
                  <a16:creationId xmlns:a16="http://schemas.microsoft.com/office/drawing/2014/main" id="{EDCB267B-A840-4110-8B1F-9FB7384AE1C2}"/>
                </a:ext>
              </a:extLst>
            </p:cNvPr>
            <p:cNvSpPr txBox="1"/>
            <p:nvPr/>
          </p:nvSpPr>
          <p:spPr>
            <a:xfrm>
              <a:off x="8501972" y="2502061"/>
              <a:ext cx="2247111" cy="442674"/>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000" dirty="0">
                  <a:latin typeface="Arial Narrow" panose="020B0606020202030204" pitchFamily="34" charset="0"/>
                </a:rPr>
                <a:t>Randomize</a:t>
              </a:r>
            </a:p>
          </p:txBody>
        </p:sp>
        <p:grpSp>
          <p:nvGrpSpPr>
            <p:cNvPr id="11" name="Group 10">
              <a:extLst>
                <a:ext uri="{FF2B5EF4-FFF2-40B4-BE49-F238E27FC236}">
                  <a16:creationId xmlns:a16="http://schemas.microsoft.com/office/drawing/2014/main" id="{4F9DF9AE-0ED4-4A6F-8F72-EECF3432CF29}"/>
                </a:ext>
              </a:extLst>
            </p:cNvPr>
            <p:cNvGrpSpPr/>
            <p:nvPr/>
          </p:nvGrpSpPr>
          <p:grpSpPr>
            <a:xfrm>
              <a:off x="7813234" y="4240798"/>
              <a:ext cx="3780727" cy="1562319"/>
              <a:chOff x="7310186" y="4247466"/>
              <a:chExt cx="3780727" cy="1123835"/>
            </a:xfrm>
          </p:grpSpPr>
          <p:sp>
            <p:nvSpPr>
              <p:cNvPr id="12" name="Rectangle 11">
                <a:extLst>
                  <a:ext uri="{FF2B5EF4-FFF2-40B4-BE49-F238E27FC236}">
                    <a16:creationId xmlns:a16="http://schemas.microsoft.com/office/drawing/2014/main" id="{A487EBA7-03EE-4169-A6BB-E594165645B2}"/>
                  </a:ext>
                </a:extLst>
              </p:cNvPr>
              <p:cNvSpPr/>
              <p:nvPr/>
            </p:nvSpPr>
            <p:spPr>
              <a:xfrm>
                <a:off x="7310186" y="4247466"/>
                <a:ext cx="3780727" cy="1120663"/>
              </a:xfrm>
              <a:prstGeom prst="rect">
                <a:avLst/>
              </a:prstGeom>
              <a:solidFill>
                <a:schemeClr val="accent1">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rial Narrow" panose="020B0606020202030204" pitchFamily="34" charset="0"/>
                </a:endParaRPr>
              </a:p>
            </p:txBody>
          </p:sp>
          <p:sp>
            <p:nvSpPr>
              <p:cNvPr id="13" name="TextBox 12">
                <a:extLst>
                  <a:ext uri="{FF2B5EF4-FFF2-40B4-BE49-F238E27FC236}">
                    <a16:creationId xmlns:a16="http://schemas.microsoft.com/office/drawing/2014/main" id="{9D64D9ED-D64E-4F90-9EDA-A00980592E48}"/>
                  </a:ext>
                </a:extLst>
              </p:cNvPr>
              <p:cNvSpPr txBox="1"/>
              <p:nvPr/>
            </p:nvSpPr>
            <p:spPr>
              <a:xfrm>
                <a:off x="8318222" y="4862092"/>
                <a:ext cx="1764656" cy="509209"/>
              </a:xfrm>
              <a:prstGeom prst="rect">
                <a:avLst/>
              </a:prstGeom>
              <a:noFill/>
            </p:spPr>
            <p:txBody>
              <a:bodyPr wrap="square" rtlCol="0">
                <a:spAutoFit/>
              </a:bodyPr>
              <a:lstStyle/>
              <a:p>
                <a:pPr algn="ctr"/>
                <a:endParaRPr lang="en-US" sz="2000" b="1" dirty="0">
                  <a:latin typeface="Arial Narrow" panose="020B0606020202030204" pitchFamily="34" charset="0"/>
                </a:endParaRPr>
              </a:p>
              <a:p>
                <a:pPr algn="ctr"/>
                <a:r>
                  <a:rPr lang="en-US" sz="2000" b="1" dirty="0">
                    <a:latin typeface="Arial Narrow" panose="020B0606020202030204" pitchFamily="34" charset="0"/>
                  </a:rPr>
                  <a:t>Efficacy = 30%</a:t>
                </a:r>
              </a:p>
            </p:txBody>
          </p:sp>
          <p:sp>
            <p:nvSpPr>
              <p:cNvPr id="14" name="TextBox 13">
                <a:extLst>
                  <a:ext uri="{FF2B5EF4-FFF2-40B4-BE49-F238E27FC236}">
                    <a16:creationId xmlns:a16="http://schemas.microsoft.com/office/drawing/2014/main" id="{32F03816-ADA0-4F69-AB23-3043E46A9C02}"/>
                  </a:ext>
                </a:extLst>
              </p:cNvPr>
              <p:cNvSpPr txBox="1"/>
              <p:nvPr/>
            </p:nvSpPr>
            <p:spPr>
              <a:xfrm>
                <a:off x="7504493" y="4365357"/>
                <a:ext cx="1645920" cy="686325"/>
              </a:xfrm>
              <a:prstGeom prst="rect">
                <a:avLst/>
              </a:prstGeom>
              <a:solidFill>
                <a:schemeClr val="accent1">
                  <a:lumMod val="40000"/>
                  <a:lumOff val="60000"/>
                </a:schemeClr>
              </a:solidFill>
              <a:ln w="6350">
                <a:solidFill>
                  <a:schemeClr val="tx1"/>
                </a:solidFill>
              </a:ln>
            </p:spPr>
            <p:txBody>
              <a:bodyPr wrap="square" rtlCol="0">
                <a:spAutoFit/>
              </a:bodyPr>
              <a:lstStyle/>
              <a:p>
                <a:pPr algn="ctr"/>
                <a:r>
                  <a:rPr lang="en-US" sz="2800" dirty="0">
                    <a:latin typeface="Arial Narrow" panose="020B0606020202030204" pitchFamily="34" charset="0"/>
                  </a:rPr>
                  <a:t> Placebo</a:t>
                </a:r>
              </a:p>
              <a:p>
                <a:pPr algn="ctr"/>
                <a:r>
                  <a:rPr lang="en-US" sz="2800" dirty="0">
                    <a:latin typeface="Arial Narrow" panose="020B0606020202030204" pitchFamily="34" charset="0"/>
                  </a:rPr>
                  <a:t>50 HIV+</a:t>
                </a:r>
              </a:p>
            </p:txBody>
          </p:sp>
          <p:sp>
            <p:nvSpPr>
              <p:cNvPr id="15" name="TextBox 14">
                <a:extLst>
                  <a:ext uri="{FF2B5EF4-FFF2-40B4-BE49-F238E27FC236}">
                    <a16:creationId xmlns:a16="http://schemas.microsoft.com/office/drawing/2014/main" id="{1A2A773C-E441-4C29-B804-E70A5EE5D49C}"/>
                  </a:ext>
                </a:extLst>
              </p:cNvPr>
              <p:cNvSpPr txBox="1"/>
              <p:nvPr/>
            </p:nvSpPr>
            <p:spPr>
              <a:xfrm>
                <a:off x="9351070" y="4365357"/>
                <a:ext cx="1645920" cy="686325"/>
              </a:xfrm>
              <a:prstGeom prst="rect">
                <a:avLst/>
              </a:prstGeom>
              <a:solidFill>
                <a:schemeClr val="accent1">
                  <a:lumMod val="40000"/>
                  <a:lumOff val="60000"/>
                </a:schemeClr>
              </a:solidFill>
              <a:ln w="6350">
                <a:solidFill>
                  <a:schemeClr val="tx1"/>
                </a:solidFill>
              </a:ln>
            </p:spPr>
            <p:txBody>
              <a:bodyPr wrap="square" rtlCol="0">
                <a:spAutoFit/>
              </a:bodyPr>
              <a:lstStyle/>
              <a:p>
                <a:pPr algn="ctr"/>
                <a:r>
                  <a:rPr lang="en-US" sz="2800" dirty="0">
                    <a:latin typeface="Arial Narrow" panose="020B0606020202030204" pitchFamily="34" charset="0"/>
                  </a:rPr>
                  <a:t> Vaccine</a:t>
                </a:r>
              </a:p>
              <a:p>
                <a:pPr algn="ctr"/>
                <a:r>
                  <a:rPr lang="en-US" sz="2800" dirty="0">
                    <a:latin typeface="Arial Narrow" panose="020B0606020202030204" pitchFamily="34" charset="0"/>
                  </a:rPr>
                  <a:t>35 HIV+</a:t>
                </a:r>
              </a:p>
            </p:txBody>
          </p:sp>
        </p:grpSp>
        <p:sp>
          <p:nvSpPr>
            <p:cNvPr id="16" name="TextBox 15">
              <a:extLst>
                <a:ext uri="{FF2B5EF4-FFF2-40B4-BE49-F238E27FC236}">
                  <a16:creationId xmlns:a16="http://schemas.microsoft.com/office/drawing/2014/main" id="{5EF6B892-A149-4FAE-9B42-0EFD7773FCE2}"/>
                </a:ext>
              </a:extLst>
            </p:cNvPr>
            <p:cNvSpPr txBox="1"/>
            <p:nvPr/>
          </p:nvSpPr>
          <p:spPr>
            <a:xfrm>
              <a:off x="8501972" y="1902049"/>
              <a:ext cx="2246324" cy="400110"/>
            </a:xfrm>
            <a:prstGeom prst="rect">
              <a:avLst/>
            </a:prstGeom>
            <a:noFill/>
            <a:ln w="6350">
              <a:solidFill>
                <a:schemeClr val="tx1"/>
              </a:solidFill>
            </a:ln>
          </p:spPr>
          <p:txBody>
            <a:bodyPr wrap="square" rtlCol="0">
              <a:spAutoFit/>
            </a:bodyPr>
            <a:lstStyle/>
            <a:p>
              <a:pPr algn="ctr"/>
              <a:r>
                <a:rPr lang="en-US" sz="2000" dirty="0">
                  <a:latin typeface="Arial Narrow" panose="020B0606020202030204" pitchFamily="34" charset="0"/>
                </a:rPr>
                <a:t>Assess for eligibility</a:t>
              </a:r>
            </a:p>
          </p:txBody>
        </p:sp>
        <p:cxnSp>
          <p:nvCxnSpPr>
            <p:cNvPr id="17" name="Straight Arrow Connector 16">
              <a:extLst>
                <a:ext uri="{FF2B5EF4-FFF2-40B4-BE49-F238E27FC236}">
                  <a16:creationId xmlns:a16="http://schemas.microsoft.com/office/drawing/2014/main" id="{7CF8CDBE-1513-47B6-B4EA-DFCE9E23BFB5}"/>
                </a:ext>
              </a:extLst>
            </p:cNvPr>
            <p:cNvCxnSpPr>
              <a:cxnSpLocks/>
            </p:cNvCxnSpPr>
            <p:nvPr/>
          </p:nvCxnSpPr>
          <p:spPr>
            <a:xfrm>
              <a:off x="9625527" y="2302159"/>
              <a:ext cx="1" cy="199902"/>
            </a:xfrm>
            <a:prstGeom prst="straightConnector1">
              <a:avLst/>
            </a:prstGeom>
            <a:ln w="38100">
              <a:solidFill>
                <a:schemeClr val="tx2"/>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sp>
          <p:nvSpPr>
            <p:cNvPr id="18" name="Arrow: Left-Up 17">
              <a:extLst>
                <a:ext uri="{FF2B5EF4-FFF2-40B4-BE49-F238E27FC236}">
                  <a16:creationId xmlns:a16="http://schemas.microsoft.com/office/drawing/2014/main" id="{AA3FAB53-6DE4-4BD3-B9A4-0679364E43E2}"/>
                </a:ext>
              </a:extLst>
            </p:cNvPr>
            <p:cNvSpPr/>
            <p:nvPr/>
          </p:nvSpPr>
          <p:spPr bwMode="auto">
            <a:xfrm rot="13408471">
              <a:off x="8639960" y="2877736"/>
              <a:ext cx="1971134" cy="1901827"/>
            </a:xfrm>
            <a:prstGeom prst="leftUpArrow">
              <a:avLst>
                <a:gd name="adj1" fmla="val 12312"/>
                <a:gd name="adj2" fmla="val 25000"/>
                <a:gd name="adj3" fmla="val 24104"/>
              </a:avLst>
            </a:prstGeom>
            <a:solidFill>
              <a:schemeClr val="tx1"/>
            </a:solid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3055297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6082BA9B-1B4E-4C55-83E9-4E269DC75CF0}"/>
              </a:ext>
            </a:extLst>
          </p:cNvPr>
          <p:cNvSpPr>
            <a:spLocks noGrp="1" noChangeArrowheads="1"/>
          </p:cNvSpPr>
          <p:nvPr>
            <p:ph type="title"/>
          </p:nvPr>
        </p:nvSpPr>
        <p:spPr/>
        <p:txBody>
          <a:bodyPr/>
          <a:lstStyle/>
          <a:p>
            <a:r>
              <a:rPr lang="en-US" altLang="en-US" dirty="0">
                <a:ea typeface="ヒラギノ角ゴ Pro W3" pitchFamily="2" charset="-128"/>
              </a:rPr>
              <a:t>What do we mean by </a:t>
            </a:r>
            <a:r>
              <a:rPr lang="en-US" altLang="en-US" i="1" dirty="0">
                <a:ea typeface="ヒラギノ角ゴ Pro W3" pitchFamily="2" charset="-128"/>
              </a:rPr>
              <a:t>partial</a:t>
            </a:r>
            <a:r>
              <a:rPr lang="en-US" altLang="en-US" dirty="0">
                <a:ea typeface="ヒラギノ角ゴ Pro W3" pitchFamily="2" charset="-128"/>
              </a:rPr>
              <a:t> efficacy?</a:t>
            </a:r>
          </a:p>
        </p:txBody>
      </p:sp>
      <p:sp>
        <p:nvSpPr>
          <p:cNvPr id="4" name="Content Placeholder 3"/>
          <p:cNvSpPr>
            <a:spLocks noGrp="1"/>
          </p:cNvSpPr>
          <p:nvPr>
            <p:ph idx="1"/>
          </p:nvPr>
        </p:nvSpPr>
        <p:spPr/>
        <p:txBody>
          <a:bodyPr>
            <a:normAutofit lnSpcReduction="10000"/>
          </a:bodyPr>
          <a:lstStyle/>
          <a:p>
            <a:r>
              <a:rPr lang="en-US" altLang="en-US" dirty="0">
                <a:ea typeface="ヒラギノ角ゴ Pro W3" pitchFamily="2" charset="-128"/>
              </a:rPr>
              <a:t>Partial efficacy means an intervention reduces the rate of new infections by only 30%-50%</a:t>
            </a:r>
          </a:p>
          <a:p>
            <a:r>
              <a:rPr lang="en-US" altLang="en-US" dirty="0">
                <a:ea typeface="ヒラギノ角ゴ Pro W3" pitchFamily="2" charset="-128"/>
              </a:rPr>
              <a:t>Many licensed vaccines are &gt;95% effective</a:t>
            </a:r>
          </a:p>
          <a:p>
            <a:pPr lvl="1"/>
            <a:r>
              <a:rPr lang="en-US" altLang="en-US" dirty="0">
                <a:ea typeface="ヒラギノ角ゴ Pro W3" pitchFamily="2" charset="-128"/>
              </a:rPr>
              <a:t>‘Flu vaccine ~ 40% effective</a:t>
            </a:r>
          </a:p>
          <a:p>
            <a:r>
              <a:rPr lang="en-US" altLang="en-US" dirty="0">
                <a:ea typeface="ヒラギノ角ゴ Pro W3" pitchFamily="2" charset="-128"/>
              </a:rPr>
              <a:t>The Thai vaccine in RV144 was 31% effective</a:t>
            </a:r>
          </a:p>
          <a:p>
            <a:pPr marL="1036624" lvl="1" indent="-457200">
              <a:buFont typeface="Arial" panose="020B0604020202020204" pitchFamily="34" charset="0"/>
              <a:buChar char="•"/>
            </a:pPr>
            <a:r>
              <a:rPr lang="en-US" altLang="en-US" sz="2400" dirty="0">
                <a:ea typeface="ヒラギノ角ゴ Pro W3" pitchFamily="2" charset="-128"/>
              </a:rPr>
              <a:t>Placebo 76 infections</a:t>
            </a:r>
          </a:p>
          <a:p>
            <a:pPr marL="1036624" lvl="1" indent="-457200">
              <a:buFont typeface="Arial" panose="020B0604020202020204" pitchFamily="34" charset="0"/>
              <a:buChar char="•"/>
            </a:pPr>
            <a:r>
              <a:rPr lang="en-US" altLang="en-US" sz="2400" dirty="0">
                <a:ea typeface="ヒラギノ角ゴ Pro W3" pitchFamily="2" charset="-128"/>
              </a:rPr>
              <a:t>Vaccine 56 infections</a:t>
            </a:r>
          </a:p>
          <a:p>
            <a:pPr marL="1036624" lvl="1" indent="-457200">
              <a:buFont typeface="Arial" panose="020B0604020202020204" pitchFamily="34" charset="0"/>
              <a:buChar char="•"/>
            </a:pPr>
            <a:r>
              <a:rPr lang="en-US" altLang="en-US" sz="2400" dirty="0">
                <a:ea typeface="ヒラギノ角ゴ Pro W3" pitchFamily="2" charset="-128"/>
              </a:rPr>
              <a:t>Efficacy = 31%</a:t>
            </a:r>
          </a:p>
          <a:p>
            <a:pPr marL="579424" lvl="1" indent="0">
              <a:buNone/>
            </a:pPr>
            <a:endParaRPr lang="en-US" sz="2400" dirty="0">
              <a:latin typeface="Calibri" panose="020F0502020204030204" pitchFamily="34" charset="0"/>
              <a:ea typeface="ヒラギノ角ゴ Pro W3" pitchFamily="2" charset="-128"/>
              <a:cs typeface="Calibri" panose="020F0502020204030204" pitchFamily="34" charset="0"/>
            </a:endParaRPr>
          </a:p>
          <a:p>
            <a:pPr marL="579424" lvl="1" indent="0" algn="r">
              <a:buNone/>
            </a:pPr>
            <a:r>
              <a:rPr lang="en-US" sz="2000" i="1">
                <a:latin typeface="Calibri" panose="020F0502020204030204" pitchFamily="34" charset="0"/>
                <a:cs typeface="Calibri" panose="020F0502020204030204" pitchFamily="34" charset="0"/>
              </a:rPr>
              <a:t>Rerks-Ngarm</a:t>
            </a:r>
            <a:r>
              <a:rPr lang="en-US" sz="2000" i="1" dirty="0">
                <a:latin typeface="Calibri" panose="020F0502020204030204" pitchFamily="34" charset="0"/>
                <a:cs typeface="Calibri" panose="020F0502020204030204" pitchFamily="34" charset="0"/>
              </a:rPr>
              <a:t> 2009 NEJM</a:t>
            </a:r>
          </a:p>
          <a:p>
            <a:pPr marL="1036624" lvl="1" indent="-457200">
              <a:buFont typeface="Arial" panose="020B0604020202020204" pitchFamily="34" charset="0"/>
              <a:buChar char="•"/>
            </a:pPr>
            <a:endParaRPr lang="en-US" altLang="en-US" sz="2400" dirty="0">
              <a:ea typeface="ヒラギノ角ゴ Pro W3" pitchFamily="2" charset="-128"/>
            </a:endParaRPr>
          </a:p>
        </p:txBody>
      </p:sp>
      <p:sp>
        <p:nvSpPr>
          <p:cNvPr id="23557" name="Slide Number Placeholder 4">
            <a:extLst>
              <a:ext uri="{FF2B5EF4-FFF2-40B4-BE49-F238E27FC236}">
                <a16:creationId xmlns:a16="http://schemas.microsoft.com/office/drawing/2014/main" id="{BF74D37C-6638-4A5A-9659-2B3F8B1E63D2}"/>
              </a:ext>
            </a:extLst>
          </p:cNvPr>
          <p:cNvSpPr>
            <a:spLocks noGrp="1" noChangeArrowheads="1"/>
          </p:cNvSpPr>
          <p:nvPr>
            <p:ph type="sldNum" sz="quarter" idx="4294967295"/>
          </p:nvPr>
        </p:nvSpPr>
        <p:spPr>
          <a:xfrm>
            <a:off x="93472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2" charset="-128"/>
              </a:defRPr>
            </a:lvl1pPr>
            <a:lvl2pPr marL="742950" indent="-285750">
              <a:defRPr sz="2400">
                <a:solidFill>
                  <a:schemeClr val="tx1"/>
                </a:solidFill>
                <a:latin typeface="Times New Roman" panose="02020603050405020304" pitchFamily="18" charset="0"/>
                <a:ea typeface="ヒラギノ角ゴ Pro W3" pitchFamily="2" charset="-128"/>
              </a:defRPr>
            </a:lvl2pPr>
            <a:lvl3pPr marL="1143000" indent="-228600">
              <a:defRPr sz="2400">
                <a:solidFill>
                  <a:schemeClr val="tx1"/>
                </a:solidFill>
                <a:latin typeface="Times New Roman" panose="02020603050405020304" pitchFamily="18" charset="0"/>
                <a:ea typeface="ヒラギノ角ゴ Pro W3" pitchFamily="2" charset="-128"/>
              </a:defRPr>
            </a:lvl3pPr>
            <a:lvl4pPr marL="1600200" indent="-228600">
              <a:defRPr sz="2400">
                <a:solidFill>
                  <a:schemeClr val="tx1"/>
                </a:solidFill>
                <a:latin typeface="Times New Roman" panose="02020603050405020304" pitchFamily="18" charset="0"/>
                <a:ea typeface="ヒラギノ角ゴ Pro W3" pitchFamily="2" charset="-128"/>
              </a:defRPr>
            </a:lvl4pPr>
            <a:lvl5pPr marL="2057400" indent="-228600">
              <a:defRPr sz="2400">
                <a:solidFill>
                  <a:schemeClr val="tx1"/>
                </a:solidFill>
                <a:latin typeface="Times New Roman" panose="02020603050405020304" pitchFamily="18" charset="0"/>
                <a:ea typeface="ヒラギノ角ゴ Pro W3" pitchFamily="2"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2"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2"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2"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2" charset="-128"/>
              </a:defRPr>
            </a:lvl9pPr>
          </a:lstStyle>
          <a:p>
            <a:fld id="{479BAADB-0C6B-4D7E-94E4-EE4741FBD9EC}" type="slidenum">
              <a:rPr lang="en-US" altLang="en-US" sz="600" smtClean="0">
                <a:latin typeface="Arial" panose="020B0604020202020204" pitchFamily="34" charset="0"/>
              </a:rPr>
              <a:pPr/>
              <a:t>5</a:t>
            </a:fld>
            <a:endParaRPr lang="en-US" altLang="en-US" sz="600">
              <a:latin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943616F6-0E30-44F1-9B79-EFD20FD5939D}"/>
                  </a:ext>
                </a:extLst>
              </p14:cNvPr>
              <p14:cNvContentPartPr/>
              <p14:nvPr/>
            </p14:nvContentPartPr>
            <p14:xfrm>
              <a:off x="2966447" y="3564726"/>
              <a:ext cx="21600" cy="6840"/>
            </p14:xfrm>
          </p:contentPart>
        </mc:Choice>
        <mc:Fallback xmlns="">
          <p:pic>
            <p:nvPicPr>
              <p:cNvPr id="2" name="Ink 1">
                <a:extLst>
                  <a:ext uri="{FF2B5EF4-FFF2-40B4-BE49-F238E27FC236}">
                    <a16:creationId xmlns:a16="http://schemas.microsoft.com/office/drawing/2014/main" id="{943616F6-0E30-44F1-9B79-EFD20FD5939D}"/>
                  </a:ext>
                </a:extLst>
              </p:cNvPr>
              <p:cNvPicPr/>
              <p:nvPr/>
            </p:nvPicPr>
            <p:blipFill>
              <a:blip r:embed="rId3"/>
              <a:stretch>
                <a:fillRect/>
              </a:stretch>
            </p:blipFill>
            <p:spPr>
              <a:xfrm>
                <a:off x="2957447" y="3556086"/>
                <a:ext cx="39240" cy="24480"/>
              </a:xfrm>
              <a:prstGeom prst="rect">
                <a:avLst/>
              </a:prstGeom>
            </p:spPr>
          </p:pic>
        </mc:Fallback>
      </mc:AlternateContent>
    </p:spTree>
    <p:extLst>
      <p:ext uri="{BB962C8B-B14F-4D97-AF65-F5344CB8AC3E}">
        <p14:creationId xmlns:p14="http://schemas.microsoft.com/office/powerpoint/2010/main" val="2225757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6D95A-B335-4E82-81E2-161FAD5D9738}"/>
              </a:ext>
            </a:extLst>
          </p:cNvPr>
          <p:cNvSpPr>
            <a:spLocks noGrp="1"/>
          </p:cNvSpPr>
          <p:nvPr>
            <p:ph type="title"/>
          </p:nvPr>
        </p:nvSpPr>
        <p:spPr/>
        <p:txBody>
          <a:bodyPr>
            <a:normAutofit fontScale="90000"/>
          </a:bodyPr>
          <a:lstStyle/>
          <a:p>
            <a:r>
              <a:rPr lang="en-US" altLang="en-US" dirty="0"/>
              <a:t>In clinical trials, partial efficacy can be planned (or not)</a:t>
            </a:r>
            <a:endParaRPr lang="en-US" dirty="0"/>
          </a:p>
        </p:txBody>
      </p:sp>
      <p:sp>
        <p:nvSpPr>
          <p:cNvPr id="9" name="Content Placeholder 8"/>
          <p:cNvSpPr>
            <a:spLocks noGrp="1"/>
          </p:cNvSpPr>
          <p:nvPr>
            <p:ph idx="1"/>
          </p:nvPr>
        </p:nvSpPr>
        <p:spPr>
          <a:xfrm>
            <a:off x="609600" y="1600202"/>
            <a:ext cx="10972800" cy="4525963"/>
          </a:xfrm>
        </p:spPr>
        <p:txBody>
          <a:bodyPr/>
          <a:lstStyle/>
          <a:p>
            <a:r>
              <a:rPr lang="en-US" dirty="0"/>
              <a:t>Completed Trials</a:t>
            </a:r>
          </a:p>
          <a:p>
            <a:endParaRPr lang="en-US" sz="3600" dirty="0"/>
          </a:p>
          <a:p>
            <a:endParaRPr lang="en-US" dirty="0"/>
          </a:p>
          <a:p>
            <a:endParaRPr lang="en-US" dirty="0"/>
          </a:p>
          <a:p>
            <a:r>
              <a:rPr lang="en-US" dirty="0"/>
              <a:t>Ongoing Vaccine Trials: Planning for Partial Efficacy</a:t>
            </a:r>
          </a:p>
          <a:p>
            <a:endParaRPr lang="en-GB" dirty="0"/>
          </a:p>
        </p:txBody>
      </p:sp>
      <p:sp>
        <p:nvSpPr>
          <p:cNvPr id="5" name="Slide Number Placeholder 4">
            <a:extLst>
              <a:ext uri="{FF2B5EF4-FFF2-40B4-BE49-F238E27FC236}">
                <a16:creationId xmlns:a16="http://schemas.microsoft.com/office/drawing/2014/main" id="{94D5BC53-C571-4635-935C-3061B69423DA}"/>
              </a:ext>
            </a:extLst>
          </p:cNvPr>
          <p:cNvSpPr>
            <a:spLocks noGrp="1"/>
          </p:cNvSpPr>
          <p:nvPr>
            <p:ph type="sldNum" sz="quarter" idx="4294967295"/>
          </p:nvPr>
        </p:nvSpPr>
        <p:spPr>
          <a:xfrm>
            <a:off x="9347200" y="6356350"/>
            <a:ext cx="2844800" cy="365125"/>
          </a:xfrm>
        </p:spPr>
        <p:txBody>
          <a:bodyPr/>
          <a:lstStyle/>
          <a:p>
            <a:pPr>
              <a:defRPr/>
            </a:pPr>
            <a:fld id="{78B68BF9-0FE4-4049-90F4-64303399930D}" type="slidenum">
              <a:rPr lang="en-US" altLang="en-US" smtClean="0"/>
              <a:pPr>
                <a:defRPr/>
              </a:pPr>
              <a:t>6</a:t>
            </a:fld>
            <a:endParaRPr lang="en-US" altLang="en-US"/>
          </a:p>
        </p:txBody>
      </p:sp>
      <p:graphicFrame>
        <p:nvGraphicFramePr>
          <p:cNvPr id="6" name="Table 5">
            <a:extLst>
              <a:ext uri="{FF2B5EF4-FFF2-40B4-BE49-F238E27FC236}">
                <a16:creationId xmlns:a16="http://schemas.microsoft.com/office/drawing/2014/main" id="{111359E8-C164-4CD1-9E3E-65012DCA4789}"/>
              </a:ext>
            </a:extLst>
          </p:cNvPr>
          <p:cNvGraphicFramePr>
            <a:graphicFrameLocks noGrp="1"/>
          </p:cNvGraphicFramePr>
          <p:nvPr>
            <p:extLst>
              <p:ext uri="{D42A27DB-BD31-4B8C-83A1-F6EECF244321}">
                <p14:modId xmlns:p14="http://schemas.microsoft.com/office/powerpoint/2010/main" val="1435450780"/>
              </p:ext>
            </p:extLst>
          </p:nvPr>
        </p:nvGraphicFramePr>
        <p:xfrm>
          <a:off x="448665" y="2184022"/>
          <a:ext cx="10935616" cy="1828800"/>
        </p:xfrm>
        <a:graphic>
          <a:graphicData uri="http://schemas.openxmlformats.org/drawingml/2006/table">
            <a:tbl>
              <a:tblPr firstRow="1" bandRow="1">
                <a:tableStyleId>{9DCAF9ED-07DC-4A11-8D7F-57B35C25682E}</a:tableStyleId>
              </a:tblPr>
              <a:tblGrid>
                <a:gridCol w="1280160">
                  <a:extLst>
                    <a:ext uri="{9D8B030D-6E8A-4147-A177-3AD203B41FA5}">
                      <a16:colId xmlns:a16="http://schemas.microsoft.com/office/drawing/2014/main" val="3265152015"/>
                    </a:ext>
                  </a:extLst>
                </a:gridCol>
                <a:gridCol w="1920240">
                  <a:extLst>
                    <a:ext uri="{9D8B030D-6E8A-4147-A177-3AD203B41FA5}">
                      <a16:colId xmlns:a16="http://schemas.microsoft.com/office/drawing/2014/main" val="3425893925"/>
                    </a:ext>
                  </a:extLst>
                </a:gridCol>
                <a:gridCol w="1957387">
                  <a:extLst>
                    <a:ext uri="{9D8B030D-6E8A-4147-A177-3AD203B41FA5}">
                      <a16:colId xmlns:a16="http://schemas.microsoft.com/office/drawing/2014/main" val="698320188"/>
                    </a:ext>
                  </a:extLst>
                </a:gridCol>
                <a:gridCol w="1992503">
                  <a:extLst>
                    <a:ext uri="{9D8B030D-6E8A-4147-A177-3AD203B41FA5}">
                      <a16:colId xmlns:a16="http://schemas.microsoft.com/office/drawing/2014/main" val="2258034811"/>
                    </a:ext>
                  </a:extLst>
                </a:gridCol>
                <a:gridCol w="1161143">
                  <a:extLst>
                    <a:ext uri="{9D8B030D-6E8A-4147-A177-3AD203B41FA5}">
                      <a16:colId xmlns:a16="http://schemas.microsoft.com/office/drawing/2014/main" val="4247059054"/>
                    </a:ext>
                  </a:extLst>
                </a:gridCol>
                <a:gridCol w="1161143">
                  <a:extLst>
                    <a:ext uri="{9D8B030D-6E8A-4147-A177-3AD203B41FA5}">
                      <a16:colId xmlns:a16="http://schemas.microsoft.com/office/drawing/2014/main" val="1807761459"/>
                    </a:ext>
                  </a:extLst>
                </a:gridCol>
                <a:gridCol w="1463040">
                  <a:extLst>
                    <a:ext uri="{9D8B030D-6E8A-4147-A177-3AD203B41FA5}">
                      <a16:colId xmlns:a16="http://schemas.microsoft.com/office/drawing/2014/main" val="3418075986"/>
                    </a:ext>
                  </a:extLst>
                </a:gridCol>
              </a:tblGrid>
              <a:tr h="370840">
                <a:tc>
                  <a:txBody>
                    <a:bodyPr/>
                    <a:lstStyle/>
                    <a:p>
                      <a:pPr algn="ctr"/>
                      <a:r>
                        <a:rPr lang="en-US" sz="2000" dirty="0"/>
                        <a:t>Trial</a:t>
                      </a:r>
                    </a:p>
                  </a:txBody>
                  <a:tcPr anchor="ctr"/>
                </a:tc>
                <a:tc>
                  <a:txBody>
                    <a:bodyPr/>
                    <a:lstStyle/>
                    <a:p>
                      <a:pPr algn="ctr"/>
                      <a:r>
                        <a:rPr lang="en-US" sz="2000" dirty="0"/>
                        <a:t>Product</a:t>
                      </a:r>
                    </a:p>
                  </a:txBody>
                  <a:tcPr anchor="ctr"/>
                </a:tc>
                <a:tc>
                  <a:txBody>
                    <a:bodyPr/>
                    <a:lstStyle/>
                    <a:p>
                      <a:pPr algn="ctr"/>
                      <a:r>
                        <a:rPr lang="en-US" sz="2000" dirty="0"/>
                        <a:t>Efficacy planned</a:t>
                      </a:r>
                    </a:p>
                  </a:txBody>
                  <a:tcPr anchor="ctr"/>
                </a:tc>
                <a:tc>
                  <a:txBody>
                    <a:bodyPr/>
                    <a:lstStyle/>
                    <a:p>
                      <a:pPr algn="ctr"/>
                      <a:r>
                        <a:rPr lang="en-US" sz="2000" dirty="0"/>
                        <a:t>Rule out efficacy</a:t>
                      </a:r>
                    </a:p>
                  </a:txBody>
                  <a:tcPr anchor="ctr"/>
                </a:tc>
                <a:tc>
                  <a:txBody>
                    <a:bodyPr/>
                    <a:lstStyle/>
                    <a:p>
                      <a:pPr algn="ctr"/>
                      <a:r>
                        <a:rPr lang="en-US" sz="2000" dirty="0"/>
                        <a:t>N</a:t>
                      </a:r>
                    </a:p>
                  </a:txBody>
                  <a:tcPr anchor="ctr"/>
                </a:tc>
                <a:tc>
                  <a:txBody>
                    <a:bodyPr/>
                    <a:lstStyle/>
                    <a:p>
                      <a:pPr algn="ctr"/>
                      <a:r>
                        <a:rPr lang="en-US" sz="2000" dirty="0"/>
                        <a:t>Result</a:t>
                      </a:r>
                    </a:p>
                  </a:txBody>
                  <a:tcPr anchor="ctr"/>
                </a:tc>
                <a:tc>
                  <a:txBody>
                    <a:bodyPr/>
                    <a:lstStyle/>
                    <a:p>
                      <a:pPr algn="ctr"/>
                      <a:r>
                        <a:rPr lang="en-US" sz="2000" dirty="0"/>
                        <a:t>P-value </a:t>
                      </a:r>
                      <a:r>
                        <a:rPr lang="en-US" sz="1600" dirty="0"/>
                        <a:t>(against 0%)</a:t>
                      </a:r>
                      <a:endParaRPr lang="en-US" sz="2000" dirty="0"/>
                    </a:p>
                  </a:txBody>
                  <a:tcPr anchor="ctr"/>
                </a:tc>
                <a:extLst>
                  <a:ext uri="{0D108BD9-81ED-4DB2-BD59-A6C34878D82A}">
                    <a16:rowId xmlns:a16="http://schemas.microsoft.com/office/drawing/2014/main" val="3481345323"/>
                  </a:ext>
                </a:extLst>
              </a:tr>
              <a:tr h="370840">
                <a:tc>
                  <a:txBody>
                    <a:bodyPr/>
                    <a:lstStyle/>
                    <a:p>
                      <a:pPr algn="ctr"/>
                      <a:r>
                        <a:rPr lang="en-US" sz="2000" dirty="0" err="1"/>
                        <a:t>iPrEX</a:t>
                      </a:r>
                      <a:endParaRPr lang="en-US" sz="2000" dirty="0"/>
                    </a:p>
                  </a:txBody>
                  <a:tcPr anchor="ctr"/>
                </a:tc>
                <a:tc>
                  <a:txBody>
                    <a:bodyPr/>
                    <a:lstStyle/>
                    <a:p>
                      <a:pPr algn="ctr"/>
                      <a:r>
                        <a:rPr lang="en-US" sz="2000" dirty="0"/>
                        <a:t>Oral FTC/TDF </a:t>
                      </a:r>
                    </a:p>
                  </a:txBody>
                  <a:tcPr anchor="ctr"/>
                </a:tc>
                <a:tc>
                  <a:txBody>
                    <a:bodyPr/>
                    <a:lstStyle/>
                    <a:p>
                      <a:pPr algn="ctr"/>
                      <a:r>
                        <a:rPr lang="en-US" sz="2000" dirty="0"/>
                        <a:t>60%</a:t>
                      </a:r>
                    </a:p>
                  </a:txBody>
                  <a:tcPr anchor="ctr"/>
                </a:tc>
                <a:tc>
                  <a:txBody>
                    <a:bodyPr/>
                    <a:lstStyle/>
                    <a:p>
                      <a:pPr algn="ctr"/>
                      <a:r>
                        <a:rPr lang="en-US" sz="2000" dirty="0"/>
                        <a:t>30%</a:t>
                      </a:r>
                    </a:p>
                  </a:txBody>
                  <a:tcPr anchor="ctr"/>
                </a:tc>
                <a:tc>
                  <a:txBody>
                    <a:bodyPr/>
                    <a:lstStyle/>
                    <a:p>
                      <a:pPr algn="ctr"/>
                      <a:r>
                        <a:rPr lang="en-US" sz="2000" dirty="0"/>
                        <a:t>2500</a:t>
                      </a:r>
                    </a:p>
                  </a:txBody>
                  <a:tcPr anchor="ctr"/>
                </a:tc>
                <a:tc>
                  <a:txBody>
                    <a:bodyPr/>
                    <a:lstStyle/>
                    <a:p>
                      <a:pPr algn="ctr"/>
                      <a:r>
                        <a:rPr lang="en-US" sz="2000" dirty="0"/>
                        <a:t>44%</a:t>
                      </a:r>
                    </a:p>
                  </a:txBody>
                  <a:tcPr anchor="ctr"/>
                </a:tc>
                <a:tc>
                  <a:txBody>
                    <a:bodyPr/>
                    <a:lstStyle/>
                    <a:p>
                      <a:pPr algn="ctr"/>
                      <a:r>
                        <a:rPr lang="en-US" sz="2000" dirty="0"/>
                        <a:t>0.005</a:t>
                      </a:r>
                    </a:p>
                  </a:txBody>
                  <a:tcPr anchor="ctr"/>
                </a:tc>
                <a:extLst>
                  <a:ext uri="{0D108BD9-81ED-4DB2-BD59-A6C34878D82A}">
                    <a16:rowId xmlns:a16="http://schemas.microsoft.com/office/drawing/2014/main" val="360845625"/>
                  </a:ext>
                </a:extLst>
              </a:tr>
              <a:tr h="370840">
                <a:tc>
                  <a:txBody>
                    <a:bodyPr/>
                    <a:lstStyle/>
                    <a:p>
                      <a:pPr algn="ctr"/>
                      <a:r>
                        <a:rPr lang="en-US" sz="2000" dirty="0"/>
                        <a:t>RING</a:t>
                      </a:r>
                    </a:p>
                  </a:txBody>
                  <a:tcPr anchor="ctr"/>
                </a:tc>
                <a:tc>
                  <a:txBody>
                    <a:bodyPr/>
                    <a:lstStyle/>
                    <a:p>
                      <a:pPr algn="ctr"/>
                      <a:r>
                        <a:rPr lang="en-US" sz="2000" dirty="0" err="1"/>
                        <a:t>Dapivirine</a:t>
                      </a:r>
                      <a:r>
                        <a:rPr lang="en-US" sz="2000" dirty="0"/>
                        <a:t> Ring</a:t>
                      </a:r>
                    </a:p>
                  </a:txBody>
                  <a:tcPr anchor="ctr"/>
                </a:tc>
                <a:tc>
                  <a:txBody>
                    <a:bodyPr/>
                    <a:lstStyle/>
                    <a:p>
                      <a:pPr algn="ctr"/>
                      <a:r>
                        <a:rPr lang="en-US" sz="2000" dirty="0"/>
                        <a:t>50%</a:t>
                      </a:r>
                    </a:p>
                  </a:txBody>
                  <a:tcPr anchor="ctr"/>
                </a:tc>
                <a:tc>
                  <a:txBody>
                    <a:bodyPr/>
                    <a:lstStyle/>
                    <a:p>
                      <a:pPr algn="ctr"/>
                      <a:r>
                        <a:rPr lang="en-US" sz="2000" dirty="0"/>
                        <a:t>0%</a:t>
                      </a:r>
                    </a:p>
                  </a:txBody>
                  <a:tcPr anchor="ctr"/>
                </a:tc>
                <a:tc>
                  <a:txBody>
                    <a:bodyPr/>
                    <a:lstStyle/>
                    <a:p>
                      <a:pPr algn="ctr"/>
                      <a:r>
                        <a:rPr lang="en-US" sz="2000" dirty="0"/>
                        <a:t>2000</a:t>
                      </a:r>
                    </a:p>
                  </a:txBody>
                  <a:tcPr anchor="ctr"/>
                </a:tc>
                <a:tc>
                  <a:txBody>
                    <a:bodyPr/>
                    <a:lstStyle/>
                    <a:p>
                      <a:pPr algn="ctr"/>
                      <a:r>
                        <a:rPr lang="en-US" sz="2000" dirty="0"/>
                        <a:t>31%</a:t>
                      </a:r>
                    </a:p>
                  </a:txBody>
                  <a:tcPr anchor="ctr"/>
                </a:tc>
                <a:tc>
                  <a:txBody>
                    <a:bodyPr/>
                    <a:lstStyle/>
                    <a:p>
                      <a:pPr algn="ctr"/>
                      <a:r>
                        <a:rPr lang="en-US" sz="2000" dirty="0"/>
                        <a:t>0.04</a:t>
                      </a:r>
                    </a:p>
                  </a:txBody>
                  <a:tcPr anchor="ctr"/>
                </a:tc>
                <a:extLst>
                  <a:ext uri="{0D108BD9-81ED-4DB2-BD59-A6C34878D82A}">
                    <a16:rowId xmlns:a16="http://schemas.microsoft.com/office/drawing/2014/main" val="206096607"/>
                  </a:ext>
                </a:extLst>
              </a:tr>
              <a:tr h="370840">
                <a:tc>
                  <a:txBody>
                    <a:bodyPr/>
                    <a:lstStyle/>
                    <a:p>
                      <a:pPr algn="ctr"/>
                      <a:r>
                        <a:rPr lang="en-US" sz="2000" dirty="0"/>
                        <a:t>ASPIRE</a:t>
                      </a:r>
                    </a:p>
                  </a:txBody>
                  <a:tcPr anchor="ctr"/>
                </a:tc>
                <a:tc>
                  <a:txBody>
                    <a:bodyPr/>
                    <a:lstStyle/>
                    <a:p>
                      <a:pPr algn="ctr"/>
                      <a:r>
                        <a:rPr lang="en-US" sz="2000" dirty="0" err="1"/>
                        <a:t>Dapivirine</a:t>
                      </a:r>
                      <a:r>
                        <a:rPr lang="en-US" sz="2000" dirty="0"/>
                        <a:t> Ring</a:t>
                      </a:r>
                    </a:p>
                  </a:txBody>
                  <a:tcPr anchor="ctr"/>
                </a:tc>
                <a:tc>
                  <a:txBody>
                    <a:bodyPr/>
                    <a:lstStyle/>
                    <a:p>
                      <a:pPr algn="ctr"/>
                      <a:r>
                        <a:rPr lang="en-US" sz="2000" dirty="0"/>
                        <a:t>60%</a:t>
                      </a:r>
                    </a:p>
                  </a:txBody>
                  <a:tcPr anchor="ctr"/>
                </a:tc>
                <a:tc>
                  <a:txBody>
                    <a:bodyPr/>
                    <a:lstStyle/>
                    <a:p>
                      <a:pPr algn="ctr"/>
                      <a:r>
                        <a:rPr lang="en-US" sz="2000" dirty="0"/>
                        <a:t>30%</a:t>
                      </a:r>
                    </a:p>
                  </a:txBody>
                  <a:tcPr anchor="ctr"/>
                </a:tc>
                <a:tc>
                  <a:txBody>
                    <a:bodyPr/>
                    <a:lstStyle/>
                    <a:p>
                      <a:pPr algn="ctr"/>
                      <a:r>
                        <a:rPr lang="en-US" sz="2000" dirty="0"/>
                        <a:t>2600</a:t>
                      </a:r>
                    </a:p>
                  </a:txBody>
                  <a:tcPr anchor="ctr"/>
                </a:tc>
                <a:tc>
                  <a:txBody>
                    <a:bodyPr/>
                    <a:lstStyle/>
                    <a:p>
                      <a:pPr algn="ctr"/>
                      <a:r>
                        <a:rPr lang="en-US" sz="2000" dirty="0"/>
                        <a:t>27%</a:t>
                      </a:r>
                    </a:p>
                  </a:txBody>
                  <a:tcPr anchor="ctr"/>
                </a:tc>
                <a:tc>
                  <a:txBody>
                    <a:bodyPr/>
                    <a:lstStyle/>
                    <a:p>
                      <a:pPr algn="ctr"/>
                      <a:r>
                        <a:rPr lang="en-US" sz="2000" dirty="0"/>
                        <a:t>0.05</a:t>
                      </a:r>
                    </a:p>
                  </a:txBody>
                  <a:tcPr anchor="ctr"/>
                </a:tc>
                <a:extLst>
                  <a:ext uri="{0D108BD9-81ED-4DB2-BD59-A6C34878D82A}">
                    <a16:rowId xmlns:a16="http://schemas.microsoft.com/office/drawing/2014/main" val="417188358"/>
                  </a:ext>
                </a:extLst>
              </a:tr>
            </a:tbl>
          </a:graphicData>
        </a:graphic>
      </p:graphicFrame>
      <p:graphicFrame>
        <p:nvGraphicFramePr>
          <p:cNvPr id="7" name="Table 6">
            <a:extLst>
              <a:ext uri="{FF2B5EF4-FFF2-40B4-BE49-F238E27FC236}">
                <a16:creationId xmlns:a16="http://schemas.microsoft.com/office/drawing/2014/main" id="{2712F457-B538-4B12-AFCA-FDA2F0A9C12E}"/>
              </a:ext>
            </a:extLst>
          </p:cNvPr>
          <p:cNvGraphicFramePr>
            <a:graphicFrameLocks noGrp="1"/>
          </p:cNvGraphicFramePr>
          <p:nvPr>
            <p:extLst>
              <p:ext uri="{D42A27DB-BD31-4B8C-83A1-F6EECF244321}">
                <p14:modId xmlns:p14="http://schemas.microsoft.com/office/powerpoint/2010/main" val="958985805"/>
              </p:ext>
            </p:extLst>
          </p:nvPr>
        </p:nvGraphicFramePr>
        <p:xfrm>
          <a:off x="448665" y="4729867"/>
          <a:ext cx="10800459" cy="1798320"/>
        </p:xfrm>
        <a:graphic>
          <a:graphicData uri="http://schemas.openxmlformats.org/drawingml/2006/table">
            <a:tbl>
              <a:tblPr firstRow="1" bandRow="1">
                <a:tableStyleId>{9DCAF9ED-07DC-4A11-8D7F-57B35C25682E}</a:tableStyleId>
              </a:tblPr>
              <a:tblGrid>
                <a:gridCol w="1443646">
                  <a:extLst>
                    <a:ext uri="{9D8B030D-6E8A-4147-A177-3AD203B41FA5}">
                      <a16:colId xmlns:a16="http://schemas.microsoft.com/office/drawing/2014/main" val="3265152015"/>
                    </a:ext>
                  </a:extLst>
                </a:gridCol>
                <a:gridCol w="4163659">
                  <a:extLst>
                    <a:ext uri="{9D8B030D-6E8A-4147-A177-3AD203B41FA5}">
                      <a16:colId xmlns:a16="http://schemas.microsoft.com/office/drawing/2014/main" val="3425893925"/>
                    </a:ext>
                  </a:extLst>
                </a:gridCol>
                <a:gridCol w="2011680">
                  <a:extLst>
                    <a:ext uri="{9D8B030D-6E8A-4147-A177-3AD203B41FA5}">
                      <a16:colId xmlns:a16="http://schemas.microsoft.com/office/drawing/2014/main" val="698320188"/>
                    </a:ext>
                  </a:extLst>
                </a:gridCol>
                <a:gridCol w="2103120">
                  <a:extLst>
                    <a:ext uri="{9D8B030D-6E8A-4147-A177-3AD203B41FA5}">
                      <a16:colId xmlns:a16="http://schemas.microsoft.com/office/drawing/2014/main" val="2258034811"/>
                    </a:ext>
                  </a:extLst>
                </a:gridCol>
                <a:gridCol w="1078354">
                  <a:extLst>
                    <a:ext uri="{9D8B030D-6E8A-4147-A177-3AD203B41FA5}">
                      <a16:colId xmlns:a16="http://schemas.microsoft.com/office/drawing/2014/main" val="4247059054"/>
                    </a:ext>
                  </a:extLst>
                </a:gridCol>
              </a:tblGrid>
              <a:tr h="370840">
                <a:tc>
                  <a:txBody>
                    <a:bodyPr/>
                    <a:lstStyle/>
                    <a:p>
                      <a:pPr algn="ctr"/>
                      <a:r>
                        <a:rPr lang="en-US" sz="2000" dirty="0"/>
                        <a:t>Trial</a:t>
                      </a:r>
                    </a:p>
                  </a:txBody>
                  <a:tcPr anchor="ctr"/>
                </a:tc>
                <a:tc>
                  <a:txBody>
                    <a:bodyPr/>
                    <a:lstStyle/>
                    <a:p>
                      <a:pPr algn="ctr"/>
                      <a:r>
                        <a:rPr lang="en-US" sz="2000" dirty="0"/>
                        <a:t>Product</a:t>
                      </a:r>
                    </a:p>
                  </a:txBody>
                  <a:tcPr anchor="ctr"/>
                </a:tc>
                <a:tc>
                  <a:txBody>
                    <a:bodyPr/>
                    <a:lstStyle/>
                    <a:p>
                      <a:pPr algn="ctr"/>
                      <a:r>
                        <a:rPr lang="en-US" sz="2000" dirty="0"/>
                        <a:t>Efficacy planned</a:t>
                      </a:r>
                    </a:p>
                  </a:txBody>
                  <a:tcPr anchor="ctr"/>
                </a:tc>
                <a:tc>
                  <a:txBody>
                    <a:bodyPr/>
                    <a:lstStyle/>
                    <a:p>
                      <a:pPr algn="ctr"/>
                      <a:r>
                        <a:rPr lang="en-US" sz="2000" dirty="0"/>
                        <a:t>Rule out efficacy</a:t>
                      </a:r>
                    </a:p>
                  </a:txBody>
                  <a:tcPr anchor="ctr"/>
                </a:tc>
                <a:tc>
                  <a:txBody>
                    <a:bodyPr/>
                    <a:lstStyle/>
                    <a:p>
                      <a:pPr algn="ctr"/>
                      <a:r>
                        <a:rPr lang="en-US" sz="2000" dirty="0"/>
                        <a:t>N</a:t>
                      </a:r>
                    </a:p>
                  </a:txBody>
                  <a:tcPr anchor="ctr"/>
                </a:tc>
                <a:extLst>
                  <a:ext uri="{0D108BD9-81ED-4DB2-BD59-A6C34878D82A}">
                    <a16:rowId xmlns:a16="http://schemas.microsoft.com/office/drawing/2014/main" val="3481345323"/>
                  </a:ext>
                </a:extLst>
              </a:tr>
              <a:tr h="370840">
                <a:tc>
                  <a:txBody>
                    <a:bodyPr/>
                    <a:lstStyle/>
                    <a:p>
                      <a:pPr algn="ctr"/>
                      <a:r>
                        <a:rPr lang="en-US" sz="2000" dirty="0"/>
                        <a:t>HVTN 702</a:t>
                      </a:r>
                    </a:p>
                    <a:p>
                      <a:pPr algn="ctr"/>
                      <a:r>
                        <a:rPr lang="en-US" sz="2000" dirty="0"/>
                        <a:t>Phase 2b/3</a:t>
                      </a:r>
                    </a:p>
                  </a:txBody>
                  <a:tcPr anchor="ctr"/>
                </a:tc>
                <a:tc>
                  <a:txBody>
                    <a:bodyPr/>
                    <a:lstStyle/>
                    <a:p>
                      <a:pPr marL="122235" lvl="0" indent="0">
                        <a:buFont typeface="Arial" panose="020B0604020202020204" pitchFamily="34" charset="0"/>
                        <a:buNone/>
                        <a:defRPr/>
                      </a:pPr>
                      <a:r>
                        <a:rPr lang="en-US" sz="2000" dirty="0"/>
                        <a:t>ALVAC-HIV (vCP2438) + </a:t>
                      </a:r>
                      <a:r>
                        <a:rPr lang="fr-FR" sz="2000" dirty="0"/>
                        <a:t>Bivalent </a:t>
                      </a:r>
                      <a:r>
                        <a:rPr lang="fr-FR" sz="2000" dirty="0" err="1"/>
                        <a:t>Subtype</a:t>
                      </a:r>
                      <a:r>
                        <a:rPr lang="fr-FR" sz="2000" dirty="0"/>
                        <a:t> C gp120/MF59</a:t>
                      </a:r>
                      <a:r>
                        <a:rPr lang="fr-FR" sz="2000" baseline="30000" dirty="0"/>
                        <a:t>®</a:t>
                      </a:r>
                      <a:endParaRPr lang="en-US" sz="2000" baseline="30000" dirty="0"/>
                    </a:p>
                  </a:txBody>
                  <a:tcPr anchor="ctr"/>
                </a:tc>
                <a:tc>
                  <a:txBody>
                    <a:bodyPr/>
                    <a:lstStyle/>
                    <a:p>
                      <a:pPr algn="ctr"/>
                      <a:r>
                        <a:rPr lang="en-US" sz="2000" dirty="0"/>
                        <a:t>50%</a:t>
                      </a:r>
                    </a:p>
                  </a:txBody>
                  <a:tcPr anchor="ctr"/>
                </a:tc>
                <a:tc>
                  <a:txBody>
                    <a:bodyPr/>
                    <a:lstStyle/>
                    <a:p>
                      <a:pPr algn="ctr"/>
                      <a:r>
                        <a:rPr lang="en-US" sz="2000" dirty="0"/>
                        <a:t>25%</a:t>
                      </a:r>
                    </a:p>
                  </a:txBody>
                  <a:tcPr anchor="ctr"/>
                </a:tc>
                <a:tc>
                  <a:txBody>
                    <a:bodyPr/>
                    <a:lstStyle/>
                    <a:p>
                      <a:pPr algn="ctr"/>
                      <a:r>
                        <a:rPr lang="en-US" sz="2000" dirty="0"/>
                        <a:t>5400</a:t>
                      </a:r>
                    </a:p>
                  </a:txBody>
                  <a:tcPr anchor="ctr"/>
                </a:tc>
                <a:extLst>
                  <a:ext uri="{0D108BD9-81ED-4DB2-BD59-A6C34878D82A}">
                    <a16:rowId xmlns:a16="http://schemas.microsoft.com/office/drawing/2014/main" val="360845625"/>
                  </a:ext>
                </a:extLst>
              </a:tr>
              <a:tr h="370840">
                <a:tc>
                  <a:txBody>
                    <a:bodyPr/>
                    <a:lstStyle/>
                    <a:p>
                      <a:pPr algn="ctr"/>
                      <a:r>
                        <a:rPr lang="en-US" sz="2000" dirty="0"/>
                        <a:t>HVTN 705</a:t>
                      </a:r>
                    </a:p>
                    <a:p>
                      <a:pPr algn="ctr"/>
                      <a:r>
                        <a:rPr lang="en-US" sz="2000" dirty="0"/>
                        <a:t>Phase 2b</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2000" dirty="0"/>
                        <a:t>Ad26.Mos4.HIV+ Clade C gp140 </a:t>
                      </a:r>
                    </a:p>
                  </a:txBody>
                  <a:tcPr anchor="ctr"/>
                </a:tc>
                <a:tc>
                  <a:txBody>
                    <a:bodyPr/>
                    <a:lstStyle/>
                    <a:p>
                      <a:pPr algn="ctr"/>
                      <a:r>
                        <a:rPr lang="en-US" sz="2000" dirty="0"/>
                        <a:t>50%</a:t>
                      </a:r>
                    </a:p>
                  </a:txBody>
                  <a:tcPr anchor="ctr"/>
                </a:tc>
                <a:tc>
                  <a:txBody>
                    <a:bodyPr/>
                    <a:lstStyle/>
                    <a:p>
                      <a:pPr algn="ctr"/>
                      <a:r>
                        <a:rPr lang="en-US" sz="2000" dirty="0"/>
                        <a:t>0%</a:t>
                      </a:r>
                    </a:p>
                  </a:txBody>
                  <a:tcPr anchor="ctr"/>
                </a:tc>
                <a:tc>
                  <a:txBody>
                    <a:bodyPr/>
                    <a:lstStyle/>
                    <a:p>
                      <a:pPr algn="ctr"/>
                      <a:r>
                        <a:rPr lang="en-US" sz="2000" dirty="0"/>
                        <a:t>2600</a:t>
                      </a:r>
                    </a:p>
                  </a:txBody>
                  <a:tcPr anchor="ctr"/>
                </a:tc>
                <a:extLst>
                  <a:ext uri="{0D108BD9-81ED-4DB2-BD59-A6C34878D82A}">
                    <a16:rowId xmlns:a16="http://schemas.microsoft.com/office/drawing/2014/main" val="206096607"/>
                  </a:ext>
                </a:extLst>
              </a:tr>
            </a:tbl>
          </a:graphicData>
        </a:graphic>
      </p:graphicFrame>
    </p:spTree>
    <p:extLst>
      <p:ext uri="{BB962C8B-B14F-4D97-AF65-F5344CB8AC3E}">
        <p14:creationId xmlns:p14="http://schemas.microsoft.com/office/powerpoint/2010/main" val="287835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8FE3F8AB-17CD-45AD-A070-6E7F84989D1C}"/>
              </a:ext>
            </a:extLst>
          </p:cNvPr>
          <p:cNvSpPr>
            <a:spLocks noGrp="1" noChangeArrowheads="1"/>
          </p:cNvSpPr>
          <p:nvPr>
            <p:ph type="title"/>
          </p:nvPr>
        </p:nvSpPr>
        <p:spPr/>
        <p:txBody>
          <a:bodyPr/>
          <a:lstStyle/>
          <a:p>
            <a:r>
              <a:rPr lang="en-US" altLang="en-US" dirty="0"/>
              <a:t>Why does Partial Efficacy occur?</a:t>
            </a:r>
          </a:p>
        </p:txBody>
      </p:sp>
      <p:sp>
        <p:nvSpPr>
          <p:cNvPr id="2" name="Content Placeholder 1"/>
          <p:cNvSpPr>
            <a:spLocks noGrp="1"/>
          </p:cNvSpPr>
          <p:nvPr>
            <p:ph idx="1"/>
          </p:nvPr>
        </p:nvSpPr>
        <p:spPr/>
        <p:txBody>
          <a:bodyPr>
            <a:normAutofit/>
          </a:bodyPr>
          <a:lstStyle/>
          <a:p>
            <a:pPr marL="0" indent="0">
              <a:buNone/>
            </a:pPr>
            <a:r>
              <a:rPr lang="en-US" altLang="en-US" b="1" dirty="0"/>
              <a:t>Some possible mechanisms</a:t>
            </a:r>
          </a:p>
          <a:p>
            <a:pPr marL="514350" indent="-514350">
              <a:buFont typeface="+mj-lt"/>
              <a:buAutoNum type="arabicPeriod"/>
            </a:pPr>
            <a:r>
              <a:rPr lang="en-US" altLang="en-US" dirty="0"/>
              <a:t>People only use the intervention some of the time</a:t>
            </a:r>
          </a:p>
          <a:p>
            <a:pPr lvl="1">
              <a:buFont typeface="Arial" panose="020B0604020202020204" pitchFamily="34" charset="0"/>
              <a:buChar char="•"/>
            </a:pPr>
            <a:r>
              <a:rPr lang="en-US" altLang="en-US" dirty="0"/>
              <a:t>  Adherence dependent interventions</a:t>
            </a:r>
          </a:p>
          <a:p>
            <a:pPr marL="514350" indent="-514350">
              <a:buFont typeface="+mj-lt"/>
              <a:buAutoNum type="arabicPeriod"/>
            </a:pPr>
            <a:r>
              <a:rPr lang="en-US" altLang="en-US" dirty="0"/>
              <a:t>The intervention only stops some of the infections </a:t>
            </a:r>
          </a:p>
          <a:p>
            <a:pPr lvl="1">
              <a:buFont typeface="Arial" panose="020B0604020202020204" pitchFamily="34" charset="0"/>
              <a:buChar char="•"/>
            </a:pPr>
            <a:r>
              <a:rPr lang="en-US" altLang="en-US" dirty="0"/>
              <a:t>Because the drug isn’t at the right place at the right time</a:t>
            </a:r>
          </a:p>
          <a:p>
            <a:pPr lvl="1">
              <a:buFont typeface="Arial" panose="020B0604020202020204" pitchFamily="34" charset="0"/>
              <a:buChar char="•"/>
            </a:pPr>
            <a:r>
              <a:rPr lang="en-US" altLang="en-US" dirty="0"/>
              <a:t>Because effectiveness takes a while to develop/wanes over time</a:t>
            </a:r>
          </a:p>
          <a:p>
            <a:pPr lvl="1">
              <a:buFont typeface="Arial" panose="020B0604020202020204" pitchFamily="34" charset="0"/>
              <a:buChar char="•"/>
            </a:pPr>
            <a:r>
              <a:rPr lang="en-US" altLang="en-US" dirty="0"/>
              <a:t>Because the vaccine is only effective for some types of viruses</a:t>
            </a:r>
          </a:p>
          <a:p>
            <a:pPr lvl="1">
              <a:buFont typeface="Arial" panose="020B0604020202020204" pitchFamily="34" charset="0"/>
              <a:buChar char="•"/>
            </a:pPr>
            <a:r>
              <a:rPr lang="en-US" altLang="en-US" dirty="0"/>
              <a:t>Because the vaccine is only effective in some people</a:t>
            </a:r>
          </a:p>
          <a:p>
            <a:pPr marL="514350" indent="-514350">
              <a:buFont typeface="+mj-lt"/>
              <a:buAutoNum type="arabicPeriod"/>
            </a:pPr>
            <a:endParaRPr lang="en-GB" dirty="0"/>
          </a:p>
        </p:txBody>
      </p:sp>
    </p:spTree>
    <p:extLst>
      <p:ext uri="{BB962C8B-B14F-4D97-AF65-F5344CB8AC3E}">
        <p14:creationId xmlns:p14="http://schemas.microsoft.com/office/powerpoint/2010/main" val="5457499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8FE3F8AB-17CD-45AD-A070-6E7F84989D1C}"/>
              </a:ext>
            </a:extLst>
          </p:cNvPr>
          <p:cNvSpPr>
            <a:spLocks noGrp="1" noChangeArrowheads="1"/>
          </p:cNvSpPr>
          <p:nvPr>
            <p:ph type="title"/>
          </p:nvPr>
        </p:nvSpPr>
        <p:spPr/>
        <p:txBody>
          <a:bodyPr/>
          <a:lstStyle/>
          <a:p>
            <a:r>
              <a:rPr lang="en-US" altLang="en-US">
                <a:ea typeface="ヒラギノ角ゴ Pro W3" pitchFamily="2" charset="-128"/>
              </a:rPr>
              <a:t>Why does Partial Efficacy occur?</a:t>
            </a:r>
          </a:p>
        </p:txBody>
      </p:sp>
      <p:sp>
        <p:nvSpPr>
          <p:cNvPr id="5" name="Content Placeholder 4"/>
          <p:cNvSpPr>
            <a:spLocks noGrp="1"/>
          </p:cNvSpPr>
          <p:nvPr>
            <p:ph idx="1"/>
          </p:nvPr>
        </p:nvSpPr>
        <p:spPr>
          <a:xfrm>
            <a:off x="502170" y="1600202"/>
            <a:ext cx="10886175" cy="4983159"/>
          </a:xfrm>
        </p:spPr>
        <p:txBody>
          <a:bodyPr>
            <a:normAutofit fontScale="92500" lnSpcReduction="10000"/>
          </a:bodyPr>
          <a:lstStyle/>
          <a:p>
            <a:pPr marL="0" indent="0">
              <a:buNone/>
            </a:pPr>
            <a:r>
              <a:rPr lang="en-US" dirty="0"/>
              <a:t>Some possible mechanisms</a:t>
            </a:r>
          </a:p>
          <a:p>
            <a:r>
              <a:rPr lang="en-US" dirty="0"/>
              <a:t>People only use the intervention some of the time</a:t>
            </a:r>
          </a:p>
          <a:p>
            <a:r>
              <a:rPr lang="en-US" dirty="0"/>
              <a:t>Adherence dependent interventions</a:t>
            </a:r>
          </a:p>
          <a:p>
            <a:endParaRPr lang="en-US" dirty="0"/>
          </a:p>
          <a:p>
            <a:endParaRPr lang="en-US" dirty="0"/>
          </a:p>
          <a:p>
            <a:endParaRPr lang="en-US" dirty="0"/>
          </a:p>
          <a:p>
            <a:endParaRPr lang="en-US" dirty="0"/>
          </a:p>
          <a:p>
            <a:endParaRPr lang="en-US" dirty="0"/>
          </a:p>
          <a:p>
            <a:r>
              <a:rPr lang="en-US" dirty="0"/>
              <a:t>Not expected to be a cause of partial efficacy for directly observed prevention , </a:t>
            </a:r>
            <a:r>
              <a:rPr lang="en-US" dirty="0" err="1"/>
              <a:t>i.e</a:t>
            </a:r>
            <a:r>
              <a:rPr lang="en-US" dirty="0"/>
              <a:t> Vaccines, injections, implants</a:t>
            </a:r>
          </a:p>
          <a:p>
            <a:endParaRPr lang="en-GB" dirty="0"/>
          </a:p>
        </p:txBody>
      </p:sp>
      <p:graphicFrame>
        <p:nvGraphicFramePr>
          <p:cNvPr id="6" name="Table 5">
            <a:extLst>
              <a:ext uri="{FF2B5EF4-FFF2-40B4-BE49-F238E27FC236}">
                <a16:creationId xmlns:a16="http://schemas.microsoft.com/office/drawing/2014/main" id="{11C9DF95-A62E-4EA8-A654-4B25DD84A0F3}"/>
              </a:ext>
            </a:extLst>
          </p:cNvPr>
          <p:cNvGraphicFramePr>
            <a:graphicFrameLocks noGrp="1"/>
          </p:cNvGraphicFramePr>
          <p:nvPr>
            <p:extLst>
              <p:ext uri="{D42A27DB-BD31-4B8C-83A1-F6EECF244321}">
                <p14:modId xmlns:p14="http://schemas.microsoft.com/office/powerpoint/2010/main" val="3787870091"/>
              </p:ext>
            </p:extLst>
          </p:nvPr>
        </p:nvGraphicFramePr>
        <p:xfrm>
          <a:off x="1316050" y="3159821"/>
          <a:ext cx="9690343" cy="2194560"/>
        </p:xfrm>
        <a:graphic>
          <a:graphicData uri="http://schemas.openxmlformats.org/drawingml/2006/table">
            <a:tbl>
              <a:tblPr firstRow="1" bandRow="1">
                <a:tableStyleId>{9DCAF9ED-07DC-4A11-8D7F-57B35C25682E}</a:tableStyleId>
              </a:tblPr>
              <a:tblGrid>
                <a:gridCol w="1758380">
                  <a:extLst>
                    <a:ext uri="{9D8B030D-6E8A-4147-A177-3AD203B41FA5}">
                      <a16:colId xmlns:a16="http://schemas.microsoft.com/office/drawing/2014/main" val="3265152015"/>
                    </a:ext>
                  </a:extLst>
                </a:gridCol>
                <a:gridCol w="2378985">
                  <a:extLst>
                    <a:ext uri="{9D8B030D-6E8A-4147-A177-3AD203B41FA5}">
                      <a16:colId xmlns:a16="http://schemas.microsoft.com/office/drawing/2014/main" val="3425893925"/>
                    </a:ext>
                  </a:extLst>
                </a:gridCol>
                <a:gridCol w="2926080">
                  <a:extLst>
                    <a:ext uri="{9D8B030D-6E8A-4147-A177-3AD203B41FA5}">
                      <a16:colId xmlns:a16="http://schemas.microsoft.com/office/drawing/2014/main" val="698320188"/>
                    </a:ext>
                  </a:extLst>
                </a:gridCol>
                <a:gridCol w="1313449">
                  <a:extLst>
                    <a:ext uri="{9D8B030D-6E8A-4147-A177-3AD203B41FA5}">
                      <a16:colId xmlns:a16="http://schemas.microsoft.com/office/drawing/2014/main" val="1807761459"/>
                    </a:ext>
                  </a:extLst>
                </a:gridCol>
                <a:gridCol w="1313449">
                  <a:extLst>
                    <a:ext uri="{9D8B030D-6E8A-4147-A177-3AD203B41FA5}">
                      <a16:colId xmlns:a16="http://schemas.microsoft.com/office/drawing/2014/main" val="3418075986"/>
                    </a:ext>
                  </a:extLst>
                </a:gridCol>
              </a:tblGrid>
              <a:tr h="1005840">
                <a:tc>
                  <a:txBody>
                    <a:bodyPr/>
                    <a:lstStyle/>
                    <a:p>
                      <a:pPr algn="ctr"/>
                      <a:r>
                        <a:rPr lang="en-US" sz="2000" dirty="0"/>
                        <a:t>Trial</a:t>
                      </a:r>
                    </a:p>
                  </a:txBody>
                  <a:tcPr anchor="ctr"/>
                </a:tc>
                <a:tc>
                  <a:txBody>
                    <a:bodyPr/>
                    <a:lstStyle/>
                    <a:p>
                      <a:pPr algn="ctr"/>
                      <a:r>
                        <a:rPr lang="en-US" sz="2000" dirty="0"/>
                        <a:t>Product</a:t>
                      </a:r>
                    </a:p>
                  </a:txBody>
                  <a:tcPr anchor="ctr"/>
                </a:tc>
                <a:tc>
                  <a:txBody>
                    <a:bodyPr/>
                    <a:lstStyle/>
                    <a:p>
                      <a:pPr algn="ctr"/>
                      <a:r>
                        <a:rPr lang="en-US" sz="2000" dirty="0"/>
                        <a:t>Estimate of % with/used drug</a:t>
                      </a:r>
                    </a:p>
                  </a:txBody>
                  <a:tcPr anchor="ctr"/>
                </a:tc>
                <a:tc>
                  <a:txBody>
                    <a:bodyPr/>
                    <a:lstStyle/>
                    <a:p>
                      <a:pPr algn="ctr"/>
                      <a:r>
                        <a:rPr lang="en-US" sz="2000" dirty="0"/>
                        <a:t>Result</a:t>
                      </a:r>
                    </a:p>
                  </a:txBody>
                  <a:tcPr anchor="ctr"/>
                </a:tc>
                <a:tc>
                  <a:txBody>
                    <a:bodyPr/>
                    <a:lstStyle/>
                    <a:p>
                      <a:pPr algn="ctr"/>
                      <a:r>
                        <a:rPr lang="en-US" sz="2000" dirty="0"/>
                        <a:t>P-value</a:t>
                      </a:r>
                    </a:p>
                  </a:txBody>
                  <a:tcPr anchor="ctr"/>
                </a:tc>
                <a:extLst>
                  <a:ext uri="{0D108BD9-81ED-4DB2-BD59-A6C34878D82A}">
                    <a16:rowId xmlns:a16="http://schemas.microsoft.com/office/drawing/2014/main" val="3481345323"/>
                  </a:ext>
                </a:extLst>
              </a:tr>
              <a:tr h="370840">
                <a:tc>
                  <a:txBody>
                    <a:bodyPr/>
                    <a:lstStyle/>
                    <a:p>
                      <a:pPr algn="ctr"/>
                      <a:r>
                        <a:rPr lang="en-US" sz="2000" dirty="0" err="1"/>
                        <a:t>iPrEX</a:t>
                      </a:r>
                      <a:endParaRPr lang="en-US" sz="2000" dirty="0"/>
                    </a:p>
                  </a:txBody>
                  <a:tcPr anchor="ctr"/>
                </a:tc>
                <a:tc>
                  <a:txBody>
                    <a:bodyPr/>
                    <a:lstStyle/>
                    <a:p>
                      <a:pPr algn="ctr"/>
                      <a:r>
                        <a:rPr lang="en-US" sz="2000" dirty="0"/>
                        <a:t>Oral FTC/TDF </a:t>
                      </a:r>
                    </a:p>
                  </a:txBody>
                  <a:tcPr anchor="ctr"/>
                </a:tc>
                <a:tc>
                  <a:txBody>
                    <a:bodyPr/>
                    <a:lstStyle/>
                    <a:p>
                      <a:pPr algn="ctr"/>
                      <a:r>
                        <a:rPr lang="en-US" sz="2000" dirty="0"/>
                        <a:t>49% detectable in plasma</a:t>
                      </a:r>
                    </a:p>
                  </a:txBody>
                  <a:tcPr anchor="ctr"/>
                </a:tc>
                <a:tc>
                  <a:txBody>
                    <a:bodyPr/>
                    <a:lstStyle/>
                    <a:p>
                      <a:pPr algn="ctr"/>
                      <a:r>
                        <a:rPr lang="en-US" sz="2000" dirty="0"/>
                        <a:t>44%</a:t>
                      </a:r>
                    </a:p>
                  </a:txBody>
                  <a:tcPr anchor="ctr"/>
                </a:tc>
                <a:tc>
                  <a:txBody>
                    <a:bodyPr/>
                    <a:lstStyle/>
                    <a:p>
                      <a:pPr algn="ctr"/>
                      <a:r>
                        <a:rPr lang="en-US" sz="2000" dirty="0"/>
                        <a:t>0.005</a:t>
                      </a:r>
                    </a:p>
                  </a:txBody>
                  <a:tcPr anchor="ctr"/>
                </a:tc>
                <a:extLst>
                  <a:ext uri="{0D108BD9-81ED-4DB2-BD59-A6C34878D82A}">
                    <a16:rowId xmlns:a16="http://schemas.microsoft.com/office/drawing/2014/main" val="360845625"/>
                  </a:ext>
                </a:extLst>
              </a:tr>
              <a:tr h="370840">
                <a:tc>
                  <a:txBody>
                    <a:bodyPr/>
                    <a:lstStyle/>
                    <a:p>
                      <a:pPr algn="ctr"/>
                      <a:r>
                        <a:rPr lang="en-US" sz="2000" dirty="0"/>
                        <a:t>RING</a:t>
                      </a:r>
                    </a:p>
                  </a:txBody>
                  <a:tcPr anchor="ctr"/>
                </a:tc>
                <a:tc>
                  <a:txBody>
                    <a:bodyPr/>
                    <a:lstStyle/>
                    <a:p>
                      <a:pPr algn="ctr"/>
                      <a:r>
                        <a:rPr lang="en-US" sz="2000" dirty="0" err="1"/>
                        <a:t>Dapivirine</a:t>
                      </a:r>
                      <a:r>
                        <a:rPr lang="en-US" sz="2000" dirty="0"/>
                        <a:t> Ring</a:t>
                      </a:r>
                    </a:p>
                  </a:txBody>
                  <a:tcPr anchor="ctr"/>
                </a:tc>
                <a:tc>
                  <a:txBody>
                    <a:bodyPr/>
                    <a:lstStyle/>
                    <a:p>
                      <a:pPr algn="ctr"/>
                      <a:r>
                        <a:rPr lang="en-US" sz="2000" dirty="0"/>
                        <a:t>83% depleted drug in ring</a:t>
                      </a:r>
                    </a:p>
                  </a:txBody>
                  <a:tcPr anchor="ctr"/>
                </a:tc>
                <a:tc>
                  <a:txBody>
                    <a:bodyPr/>
                    <a:lstStyle/>
                    <a:p>
                      <a:pPr algn="ctr"/>
                      <a:r>
                        <a:rPr lang="en-US" sz="2000" dirty="0"/>
                        <a:t>31%</a:t>
                      </a:r>
                    </a:p>
                  </a:txBody>
                  <a:tcPr anchor="ctr"/>
                </a:tc>
                <a:tc>
                  <a:txBody>
                    <a:bodyPr/>
                    <a:lstStyle/>
                    <a:p>
                      <a:pPr algn="ctr"/>
                      <a:r>
                        <a:rPr lang="en-US" sz="2000" dirty="0"/>
                        <a:t>0.04</a:t>
                      </a:r>
                    </a:p>
                  </a:txBody>
                  <a:tcPr anchor="ctr"/>
                </a:tc>
                <a:extLst>
                  <a:ext uri="{0D108BD9-81ED-4DB2-BD59-A6C34878D82A}">
                    <a16:rowId xmlns:a16="http://schemas.microsoft.com/office/drawing/2014/main" val="206096607"/>
                  </a:ext>
                </a:extLst>
              </a:tr>
              <a:tr h="370840">
                <a:tc>
                  <a:txBody>
                    <a:bodyPr/>
                    <a:lstStyle/>
                    <a:p>
                      <a:pPr algn="ctr"/>
                      <a:r>
                        <a:rPr lang="en-US" sz="2000" dirty="0"/>
                        <a:t>ASPIRE</a:t>
                      </a:r>
                    </a:p>
                  </a:txBody>
                  <a:tcPr anchor="ctr"/>
                </a:tc>
                <a:tc>
                  <a:txBody>
                    <a:bodyPr/>
                    <a:lstStyle/>
                    <a:p>
                      <a:pPr algn="ctr"/>
                      <a:r>
                        <a:rPr lang="en-US" sz="2000" dirty="0" err="1"/>
                        <a:t>Dapivirine</a:t>
                      </a:r>
                      <a:r>
                        <a:rPr lang="en-US" sz="2000" dirty="0"/>
                        <a:t> Ring</a:t>
                      </a:r>
                    </a:p>
                  </a:txBody>
                  <a:tcPr anchor="ctr"/>
                </a:tc>
                <a:tc>
                  <a:txBody>
                    <a:bodyPr/>
                    <a:lstStyle/>
                    <a:p>
                      <a:pPr algn="ctr"/>
                      <a:r>
                        <a:rPr lang="en-US" sz="2000" dirty="0"/>
                        <a:t>84% depleted drug in ring</a:t>
                      </a:r>
                    </a:p>
                  </a:txBody>
                  <a:tcPr anchor="ctr"/>
                </a:tc>
                <a:tc>
                  <a:txBody>
                    <a:bodyPr/>
                    <a:lstStyle/>
                    <a:p>
                      <a:pPr algn="ctr"/>
                      <a:r>
                        <a:rPr lang="en-US" sz="2000" dirty="0"/>
                        <a:t>27%</a:t>
                      </a:r>
                    </a:p>
                  </a:txBody>
                  <a:tcPr anchor="ctr"/>
                </a:tc>
                <a:tc>
                  <a:txBody>
                    <a:bodyPr/>
                    <a:lstStyle/>
                    <a:p>
                      <a:pPr algn="ctr"/>
                      <a:r>
                        <a:rPr lang="en-US" sz="2000" dirty="0"/>
                        <a:t>0.05</a:t>
                      </a:r>
                    </a:p>
                  </a:txBody>
                  <a:tcPr anchor="ctr"/>
                </a:tc>
                <a:extLst>
                  <a:ext uri="{0D108BD9-81ED-4DB2-BD59-A6C34878D82A}">
                    <a16:rowId xmlns:a16="http://schemas.microsoft.com/office/drawing/2014/main" val="417188358"/>
                  </a:ext>
                </a:extLst>
              </a:tr>
            </a:tbl>
          </a:graphicData>
        </a:graphic>
      </p:graphicFrame>
      <p:sp>
        <p:nvSpPr>
          <p:cNvPr id="2" name="Rectangle 1">
            <a:extLst>
              <a:ext uri="{FF2B5EF4-FFF2-40B4-BE49-F238E27FC236}">
                <a16:creationId xmlns:a16="http://schemas.microsoft.com/office/drawing/2014/main" id="{BAD04BB9-F15C-427C-BC3F-A298E7F78F6C}"/>
              </a:ext>
            </a:extLst>
          </p:cNvPr>
          <p:cNvSpPr/>
          <p:nvPr/>
        </p:nvSpPr>
        <p:spPr bwMode="auto">
          <a:xfrm>
            <a:off x="5501924" y="3151174"/>
            <a:ext cx="2832607" cy="2194560"/>
          </a:xfrm>
          <a:prstGeom prst="rect">
            <a:avLst/>
          </a:prstGeom>
          <a:noFill/>
          <a:ln w="57150" cap="flat" cmpd="sng" algn="ctr">
            <a:solidFill>
              <a:srgbClr val="FF00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455742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38D9F9DC-4C70-42DD-8114-67508621A9FE}"/>
              </a:ext>
            </a:extLst>
          </p:cNvPr>
          <p:cNvSpPr>
            <a:spLocks noGrp="1" noChangeArrowheads="1"/>
          </p:cNvSpPr>
          <p:nvPr>
            <p:ph type="title"/>
          </p:nvPr>
        </p:nvSpPr>
        <p:spPr/>
        <p:txBody>
          <a:bodyPr>
            <a:normAutofit fontScale="90000"/>
          </a:bodyPr>
          <a:lstStyle/>
          <a:p>
            <a:r>
              <a:rPr lang="en-US" altLang="en-US" dirty="0"/>
              <a:t>Scientific investigations into cause of partial efficacy </a:t>
            </a:r>
          </a:p>
        </p:txBody>
      </p:sp>
      <p:sp>
        <p:nvSpPr>
          <p:cNvPr id="2" name="Content Placeholder 1"/>
          <p:cNvSpPr>
            <a:spLocks noGrp="1"/>
          </p:cNvSpPr>
          <p:nvPr>
            <p:ph idx="1"/>
          </p:nvPr>
        </p:nvSpPr>
        <p:spPr/>
        <p:txBody>
          <a:bodyPr>
            <a:normAutofit fontScale="92500" lnSpcReduction="10000"/>
          </a:bodyPr>
          <a:lstStyle/>
          <a:p>
            <a:r>
              <a:rPr lang="en-US" altLang="en-US" dirty="0"/>
              <a:t>Is effectiveness related to drug concentration (in a particular place) ?</a:t>
            </a:r>
          </a:p>
          <a:p>
            <a:endParaRPr lang="en-US" altLang="en-US" dirty="0"/>
          </a:p>
          <a:p>
            <a:r>
              <a:rPr lang="en-US" altLang="en-US" dirty="0"/>
              <a:t>Does effectiveness change over time (ramp up and/or </a:t>
            </a:r>
            <a:r>
              <a:rPr lang="en-US" altLang="en-US"/>
              <a:t>wane)?</a:t>
            </a:r>
            <a:endParaRPr lang="en-US" altLang="en-US" dirty="0"/>
          </a:p>
          <a:p>
            <a:endParaRPr lang="en-US" altLang="en-US" dirty="0"/>
          </a:p>
          <a:p>
            <a:r>
              <a:rPr lang="en-US" altLang="en-US" dirty="0"/>
              <a:t>Are viruses of </a:t>
            </a:r>
            <a:r>
              <a:rPr lang="en-US" altLang="en-US" dirty="0" err="1"/>
              <a:t>vaccinees</a:t>
            </a:r>
            <a:r>
              <a:rPr lang="en-US" altLang="en-US" dirty="0"/>
              <a:t> different from placebo group?</a:t>
            </a:r>
          </a:p>
          <a:p>
            <a:endParaRPr lang="en-US" altLang="en-US" dirty="0"/>
          </a:p>
          <a:p>
            <a:r>
              <a:rPr lang="en-US" altLang="en-US" dirty="0"/>
              <a:t>Is effectiveness related to vaccine-induced immune responses?</a:t>
            </a:r>
          </a:p>
          <a:p>
            <a:endParaRPr lang="en-GB" dirty="0"/>
          </a:p>
        </p:txBody>
      </p:sp>
    </p:spTree>
    <p:extLst>
      <p:ext uri="{BB962C8B-B14F-4D97-AF65-F5344CB8AC3E}">
        <p14:creationId xmlns:p14="http://schemas.microsoft.com/office/powerpoint/2010/main" val="539559414"/>
      </p:ext>
    </p:extLst>
  </p:cSld>
  <p:clrMapOvr>
    <a:masterClrMapping/>
  </p:clrMapOvr>
  <p:timing>
    <p:tnLst>
      <p:par>
        <p:cTn id="1" dur="indefinite" restart="never" nodeType="tmRoot"/>
      </p:par>
    </p:tnLst>
  </p:timing>
</p:sld>
</file>

<file path=ppt/theme/theme1.xml><?xml version="1.0" encoding="utf-8"?>
<a:theme xmlns:a="http://schemas.openxmlformats.org/drawingml/2006/main" name="AIDS 201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DBD3347-1A0F-45F0-B4B5-B886B317FA11}" vid="{2289ECF3-0365-4EFC-8344-95011E66FD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AIDS2016_template</Template>
  <TotalTime>15307</TotalTime>
  <Words>1440</Words>
  <Application>Microsoft Office PowerPoint</Application>
  <PresentationFormat>Widescreen</PresentationFormat>
  <Paragraphs>250</Paragraphs>
  <Slides>18</Slides>
  <Notes>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18</vt:i4>
      </vt:variant>
    </vt:vector>
  </HeadingPairs>
  <TitlesOfParts>
    <vt:vector size="32" baseType="lpstr">
      <vt:lpstr>ＭＳ Ｐゴシック</vt:lpstr>
      <vt:lpstr>Arial</vt:lpstr>
      <vt:lpstr>Arial Narrow</vt:lpstr>
      <vt:lpstr>Calibri</vt:lpstr>
      <vt:lpstr>Franklin Gothic Book</vt:lpstr>
      <vt:lpstr>Lucida Grande</vt:lpstr>
      <vt:lpstr>Raleway</vt:lpstr>
      <vt:lpstr>Source Sans Pro Black</vt:lpstr>
      <vt:lpstr>Source Sans Pro Light</vt:lpstr>
      <vt:lpstr>Source Sans Pro SemiBold</vt:lpstr>
      <vt:lpstr>STKaiti</vt:lpstr>
      <vt:lpstr>Times New Roman</vt:lpstr>
      <vt:lpstr>ヒラギノ角ゴ Pro W3</vt:lpstr>
      <vt:lpstr>AIDS 2016_Template</vt:lpstr>
      <vt:lpstr>PowerPoint Presentation</vt:lpstr>
      <vt:lpstr>Understanding Vaccine Partial Efficacy</vt:lpstr>
      <vt:lpstr>What is efficacy of a vaccine and how do we measure it?</vt:lpstr>
      <vt:lpstr>What is efficacy of a vaccine and how do we measure it?</vt:lpstr>
      <vt:lpstr>What do we mean by partial efficacy?</vt:lpstr>
      <vt:lpstr>In clinical trials, partial efficacy can be planned (or not)</vt:lpstr>
      <vt:lpstr>Why does Partial Efficacy occur?</vt:lpstr>
      <vt:lpstr>Why does Partial Efficacy occur?</vt:lpstr>
      <vt:lpstr>Scientific investigations into cause of partial efficacy </vt:lpstr>
      <vt:lpstr>Is effectiveness related to drug concentration?</vt:lpstr>
      <vt:lpstr>Is effectiveness related to drug concentration?</vt:lpstr>
      <vt:lpstr>Does vaccine effectiveness change over time? RV144 Thai Vaccine Trial </vt:lpstr>
      <vt:lpstr>Are viruses of vaccinees different from placebo group? (Sieve analysis)</vt:lpstr>
      <vt:lpstr>Is effectiveness related to vaccine-related immune responses? (Analysis of immune correlates)</vt:lpstr>
      <vt:lpstr> What does Partial Efficacy mean for Vaccine Trials?</vt:lpstr>
      <vt:lpstr>What does partial efficacy mean for implementation ?</vt:lpstr>
      <vt:lpstr>Mathematical modelling of impact of a partially effective vaccine in South Africa for given implementations</vt:lpstr>
      <vt:lpstr>Conclusions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Entwistle</dc:creator>
  <cp:lastModifiedBy>Media</cp:lastModifiedBy>
  <cp:revision>68</cp:revision>
  <cp:lastPrinted>2017-01-16T15:31:13Z</cp:lastPrinted>
  <dcterms:created xsi:type="dcterms:W3CDTF">2017-01-13T09:09:35Z</dcterms:created>
  <dcterms:modified xsi:type="dcterms:W3CDTF">2019-07-22T15:52:32Z</dcterms:modified>
</cp:coreProperties>
</file>